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3" r:id="rId3"/>
    <p:sldMasterId id="2147483686" r:id="rId4"/>
  </p:sldMasterIdLst>
  <p:notesMasterIdLst>
    <p:notesMasterId r:id="rId20"/>
  </p:notesMasterIdLst>
  <p:sldIdLst>
    <p:sldId id="339" r:id="rId5"/>
    <p:sldId id="771" r:id="rId6"/>
    <p:sldId id="776" r:id="rId7"/>
    <p:sldId id="583" r:id="rId8"/>
    <p:sldId id="779" r:id="rId9"/>
    <p:sldId id="556" r:id="rId10"/>
    <p:sldId id="532" r:id="rId11"/>
    <p:sldId id="584" r:id="rId12"/>
    <p:sldId id="557" r:id="rId13"/>
    <p:sldId id="780" r:id="rId14"/>
    <p:sldId id="558" r:id="rId15"/>
    <p:sldId id="560" r:id="rId16"/>
    <p:sldId id="781" r:id="rId17"/>
    <p:sldId id="775" r:id="rId18"/>
    <p:sldId id="4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4" autoAdjust="0"/>
    <p:restoredTop sz="89140" autoAdjust="0"/>
  </p:normalViewPr>
  <p:slideViewPr>
    <p:cSldViewPr snapToGrid="0">
      <p:cViewPr varScale="1">
        <p:scale>
          <a:sx n="68" d="100"/>
          <a:sy n="68" d="100"/>
        </p:scale>
        <p:origin x="57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CE0B75-3254-4C74-BB35-9E80A03F7FF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F33C957-FC02-4F3A-B93D-EB85CB8A0A7E}">
      <dgm:prSet/>
      <dgm:spPr/>
      <dgm:t>
        <a:bodyPr/>
        <a:lstStyle/>
        <a:p>
          <a:r>
            <a:rPr lang="en-US"/>
            <a:t>During our discussions on GRAP patterns, we explained the concepts using a ”Interaction Diagrams”. </a:t>
          </a:r>
        </a:p>
      </dgm:t>
    </dgm:pt>
    <dgm:pt modelId="{625A8301-1F71-4462-9E68-A746BF61DF9E}" type="parTrans" cxnId="{F6558595-B105-43DA-8582-95FAF30394E7}">
      <dgm:prSet/>
      <dgm:spPr/>
      <dgm:t>
        <a:bodyPr/>
        <a:lstStyle/>
        <a:p>
          <a:endParaRPr lang="en-US"/>
        </a:p>
      </dgm:t>
    </dgm:pt>
    <dgm:pt modelId="{9A0F8854-B1FE-4D5B-8F7C-337FEFBA6F90}" type="sibTrans" cxnId="{F6558595-B105-43DA-8582-95FAF30394E7}">
      <dgm:prSet/>
      <dgm:spPr/>
      <dgm:t>
        <a:bodyPr/>
        <a:lstStyle/>
        <a:p>
          <a:endParaRPr lang="en-US"/>
        </a:p>
      </dgm:t>
    </dgm:pt>
    <dgm:pt modelId="{3AFF01EC-4330-47F1-95D4-C47B017F654A}">
      <dgm:prSet/>
      <dgm:spPr/>
      <dgm:t>
        <a:bodyPr/>
        <a:lstStyle/>
        <a:p>
          <a:r>
            <a:rPr lang="en-US"/>
            <a:t>These are your 4</a:t>
          </a:r>
          <a:r>
            <a:rPr lang="en-US" baseline="30000"/>
            <a:t>th</a:t>
          </a:r>
          <a:r>
            <a:rPr lang="en-US"/>
            <a:t> type of UML diagrams you need to be familiar with in this course.</a:t>
          </a:r>
        </a:p>
      </dgm:t>
    </dgm:pt>
    <dgm:pt modelId="{42270BD3-AC61-4613-B48E-6DA5633CE33D}" type="parTrans" cxnId="{60EBB11F-47BE-466B-BDEE-4F9BE36086C6}">
      <dgm:prSet/>
      <dgm:spPr/>
      <dgm:t>
        <a:bodyPr/>
        <a:lstStyle/>
        <a:p>
          <a:endParaRPr lang="en-US"/>
        </a:p>
      </dgm:t>
    </dgm:pt>
    <dgm:pt modelId="{0B78C9A2-BAAD-4C7F-B221-4DFA9B81C1BB}" type="sibTrans" cxnId="{60EBB11F-47BE-466B-BDEE-4F9BE36086C6}">
      <dgm:prSet/>
      <dgm:spPr/>
      <dgm:t>
        <a:bodyPr/>
        <a:lstStyle/>
        <a:p>
          <a:endParaRPr lang="en-US"/>
        </a:p>
      </dgm:t>
    </dgm:pt>
    <dgm:pt modelId="{EE459064-3859-4C0F-8435-70A7DB754A27}" type="pres">
      <dgm:prSet presAssocID="{F6CE0B75-3254-4C74-BB35-9E80A03F7FF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7336A48-ED42-40BC-A643-F2E502B5E773}" type="pres">
      <dgm:prSet presAssocID="{2F33C957-FC02-4F3A-B93D-EB85CB8A0A7E}" presName="hierRoot1" presStyleCnt="0"/>
      <dgm:spPr/>
    </dgm:pt>
    <dgm:pt modelId="{F00CDE92-8E65-4E42-9E7C-EB8F4067EC5C}" type="pres">
      <dgm:prSet presAssocID="{2F33C957-FC02-4F3A-B93D-EB85CB8A0A7E}" presName="composite" presStyleCnt="0"/>
      <dgm:spPr/>
    </dgm:pt>
    <dgm:pt modelId="{67367D42-08D9-49A1-846A-F0880F88900D}" type="pres">
      <dgm:prSet presAssocID="{2F33C957-FC02-4F3A-B93D-EB85CB8A0A7E}" presName="background" presStyleLbl="node0" presStyleIdx="0" presStyleCnt="2"/>
      <dgm:spPr/>
    </dgm:pt>
    <dgm:pt modelId="{F2DE6F09-0F30-4CE3-B459-F39520F42A7D}" type="pres">
      <dgm:prSet presAssocID="{2F33C957-FC02-4F3A-B93D-EB85CB8A0A7E}" presName="text" presStyleLbl="fgAcc0" presStyleIdx="0" presStyleCnt="2">
        <dgm:presLayoutVars>
          <dgm:chPref val="3"/>
        </dgm:presLayoutVars>
      </dgm:prSet>
      <dgm:spPr/>
    </dgm:pt>
    <dgm:pt modelId="{0F91018A-B732-40F5-9D58-72002475418C}" type="pres">
      <dgm:prSet presAssocID="{2F33C957-FC02-4F3A-B93D-EB85CB8A0A7E}" presName="hierChild2" presStyleCnt="0"/>
      <dgm:spPr/>
    </dgm:pt>
    <dgm:pt modelId="{BE521982-C0A6-4710-B7F8-A85F00303968}" type="pres">
      <dgm:prSet presAssocID="{3AFF01EC-4330-47F1-95D4-C47B017F654A}" presName="hierRoot1" presStyleCnt="0"/>
      <dgm:spPr/>
    </dgm:pt>
    <dgm:pt modelId="{1165838B-063A-402A-9D5F-D9D087877F36}" type="pres">
      <dgm:prSet presAssocID="{3AFF01EC-4330-47F1-95D4-C47B017F654A}" presName="composite" presStyleCnt="0"/>
      <dgm:spPr/>
    </dgm:pt>
    <dgm:pt modelId="{6457F5AF-1918-44C5-8A16-56BD4C01E18B}" type="pres">
      <dgm:prSet presAssocID="{3AFF01EC-4330-47F1-95D4-C47B017F654A}" presName="background" presStyleLbl="node0" presStyleIdx="1" presStyleCnt="2"/>
      <dgm:spPr/>
    </dgm:pt>
    <dgm:pt modelId="{E5BCBF23-1DD8-4758-8C10-F464CE376855}" type="pres">
      <dgm:prSet presAssocID="{3AFF01EC-4330-47F1-95D4-C47B017F654A}" presName="text" presStyleLbl="fgAcc0" presStyleIdx="1" presStyleCnt="2">
        <dgm:presLayoutVars>
          <dgm:chPref val="3"/>
        </dgm:presLayoutVars>
      </dgm:prSet>
      <dgm:spPr/>
    </dgm:pt>
    <dgm:pt modelId="{F17B73BD-5C72-4CF5-9720-A81134EE4461}" type="pres">
      <dgm:prSet presAssocID="{3AFF01EC-4330-47F1-95D4-C47B017F654A}" presName="hierChild2" presStyleCnt="0"/>
      <dgm:spPr/>
    </dgm:pt>
  </dgm:ptLst>
  <dgm:cxnLst>
    <dgm:cxn modelId="{60EBB11F-47BE-466B-BDEE-4F9BE36086C6}" srcId="{F6CE0B75-3254-4C74-BB35-9E80A03F7FF5}" destId="{3AFF01EC-4330-47F1-95D4-C47B017F654A}" srcOrd="1" destOrd="0" parTransId="{42270BD3-AC61-4613-B48E-6DA5633CE33D}" sibTransId="{0B78C9A2-BAAD-4C7F-B221-4DFA9B81C1BB}"/>
    <dgm:cxn modelId="{EBC04941-F4E1-4F65-947D-DDBCEDA6F5DE}" type="presOf" srcId="{F6CE0B75-3254-4C74-BB35-9E80A03F7FF5}" destId="{EE459064-3859-4C0F-8435-70A7DB754A27}" srcOrd="0" destOrd="0" presId="urn:microsoft.com/office/officeart/2005/8/layout/hierarchy1"/>
    <dgm:cxn modelId="{66234D5A-6E37-4141-B5C8-CF7707D445DA}" type="presOf" srcId="{3AFF01EC-4330-47F1-95D4-C47B017F654A}" destId="{E5BCBF23-1DD8-4758-8C10-F464CE376855}" srcOrd="0" destOrd="0" presId="urn:microsoft.com/office/officeart/2005/8/layout/hierarchy1"/>
    <dgm:cxn modelId="{1186EC91-A8DB-4E05-92DA-CCFF72D4B329}" type="presOf" srcId="{2F33C957-FC02-4F3A-B93D-EB85CB8A0A7E}" destId="{F2DE6F09-0F30-4CE3-B459-F39520F42A7D}" srcOrd="0" destOrd="0" presId="urn:microsoft.com/office/officeart/2005/8/layout/hierarchy1"/>
    <dgm:cxn modelId="{F6558595-B105-43DA-8582-95FAF30394E7}" srcId="{F6CE0B75-3254-4C74-BB35-9E80A03F7FF5}" destId="{2F33C957-FC02-4F3A-B93D-EB85CB8A0A7E}" srcOrd="0" destOrd="0" parTransId="{625A8301-1F71-4462-9E68-A746BF61DF9E}" sibTransId="{9A0F8854-B1FE-4D5B-8F7C-337FEFBA6F90}"/>
    <dgm:cxn modelId="{D0DB5E28-B3B6-4DD4-89B4-C8B3FEAC410E}" type="presParOf" srcId="{EE459064-3859-4C0F-8435-70A7DB754A27}" destId="{87336A48-ED42-40BC-A643-F2E502B5E773}" srcOrd="0" destOrd="0" presId="urn:microsoft.com/office/officeart/2005/8/layout/hierarchy1"/>
    <dgm:cxn modelId="{C1A76D46-00C4-4916-A67E-B56D3ECD6F48}" type="presParOf" srcId="{87336A48-ED42-40BC-A643-F2E502B5E773}" destId="{F00CDE92-8E65-4E42-9E7C-EB8F4067EC5C}" srcOrd="0" destOrd="0" presId="urn:microsoft.com/office/officeart/2005/8/layout/hierarchy1"/>
    <dgm:cxn modelId="{2DB5036B-52D7-4B53-A993-738776F09F5A}" type="presParOf" srcId="{F00CDE92-8E65-4E42-9E7C-EB8F4067EC5C}" destId="{67367D42-08D9-49A1-846A-F0880F88900D}" srcOrd="0" destOrd="0" presId="urn:microsoft.com/office/officeart/2005/8/layout/hierarchy1"/>
    <dgm:cxn modelId="{09CEC7B7-D49C-4B39-A763-CEC5527ECECE}" type="presParOf" srcId="{F00CDE92-8E65-4E42-9E7C-EB8F4067EC5C}" destId="{F2DE6F09-0F30-4CE3-B459-F39520F42A7D}" srcOrd="1" destOrd="0" presId="urn:microsoft.com/office/officeart/2005/8/layout/hierarchy1"/>
    <dgm:cxn modelId="{D666208E-76D7-4E56-80F3-7532FBCD30E9}" type="presParOf" srcId="{87336A48-ED42-40BC-A643-F2E502B5E773}" destId="{0F91018A-B732-40F5-9D58-72002475418C}" srcOrd="1" destOrd="0" presId="urn:microsoft.com/office/officeart/2005/8/layout/hierarchy1"/>
    <dgm:cxn modelId="{801EF208-73ED-460B-BFB6-C7433ED1E012}" type="presParOf" srcId="{EE459064-3859-4C0F-8435-70A7DB754A27}" destId="{BE521982-C0A6-4710-B7F8-A85F00303968}" srcOrd="1" destOrd="0" presId="urn:microsoft.com/office/officeart/2005/8/layout/hierarchy1"/>
    <dgm:cxn modelId="{F67F7EF6-DA04-4241-BC8C-66FD8C5A20A4}" type="presParOf" srcId="{BE521982-C0A6-4710-B7F8-A85F00303968}" destId="{1165838B-063A-402A-9D5F-D9D087877F36}" srcOrd="0" destOrd="0" presId="urn:microsoft.com/office/officeart/2005/8/layout/hierarchy1"/>
    <dgm:cxn modelId="{BD9B2200-60FA-41AE-92AB-23A8C670EA9E}" type="presParOf" srcId="{1165838B-063A-402A-9D5F-D9D087877F36}" destId="{6457F5AF-1918-44C5-8A16-56BD4C01E18B}" srcOrd="0" destOrd="0" presId="urn:microsoft.com/office/officeart/2005/8/layout/hierarchy1"/>
    <dgm:cxn modelId="{C0EDBE57-A227-414C-ABF9-7F4FE8D4E307}" type="presParOf" srcId="{1165838B-063A-402A-9D5F-D9D087877F36}" destId="{E5BCBF23-1DD8-4758-8C10-F464CE376855}" srcOrd="1" destOrd="0" presId="urn:microsoft.com/office/officeart/2005/8/layout/hierarchy1"/>
    <dgm:cxn modelId="{A5A9A46B-B42B-4522-90FA-349571C7F7C4}" type="presParOf" srcId="{BE521982-C0A6-4710-B7F8-A85F00303968}" destId="{F17B73BD-5C72-4CF5-9720-A81134EE446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67D42-08D9-49A1-846A-F0880F88900D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E6F09-0F30-4CE3-B459-F39520F42A7D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During our discussions on GRAP patterns, we explained the concepts using a ”Interaction Diagrams”. </a:t>
          </a:r>
        </a:p>
      </dsp:txBody>
      <dsp:txXfrm>
        <a:off x="696297" y="538547"/>
        <a:ext cx="4171627" cy="2590157"/>
      </dsp:txXfrm>
    </dsp:sp>
    <dsp:sp modelId="{6457F5AF-1918-44C5-8A16-56BD4C01E18B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BCBF23-1DD8-4758-8C10-F464CE376855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These are your 4</a:t>
          </a:r>
          <a:r>
            <a:rPr lang="en-US" sz="3200" kern="1200" baseline="30000"/>
            <a:t>th</a:t>
          </a:r>
          <a:r>
            <a:rPr lang="en-US" sz="3200" kern="1200"/>
            <a:t> type of UML diagrams you need to be familiar with in this course.</a:t>
          </a:r>
        </a:p>
      </dsp:txBody>
      <dsp:txXfrm>
        <a:off x="5991936" y="538547"/>
        <a:ext cx="4171627" cy="2590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48847-F91B-4B1D-AD73-BB1B8880DDE5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B0D67-D7BD-4ABE-8D65-14A981A51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60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482EEC-E663-438C-B41C-52AE046FACA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88075" cy="3481387"/>
          </a:xfrm>
          <a:ln/>
        </p:spPr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558" y="4409758"/>
            <a:ext cx="5130586" cy="4177665"/>
          </a:xfrm>
        </p:spPr>
        <p:txBody>
          <a:bodyPr/>
          <a:lstStyle/>
          <a:p>
            <a:pPr defTabSz="915772"/>
            <a:r>
              <a:rPr lang="en-US" altLang="en-US" dirty="0"/>
              <a:t>Operation contractions use a pre and post condition</a:t>
            </a:r>
            <a:r>
              <a:rPr lang="en-US" altLang="en-US" baseline="0" dirty="0"/>
              <a:t> form to describe detailed changes to objects in a domain model</a:t>
            </a:r>
          </a:p>
          <a:p>
            <a:pPr defTabSz="915772"/>
            <a:endParaRPr lang="en-US" altLang="en-US" baseline="0" dirty="0"/>
          </a:p>
          <a:p>
            <a:pPr defTabSz="915772"/>
            <a:r>
              <a:rPr lang="en-US" altLang="en-US" baseline="0" dirty="0"/>
              <a:t>To create a contract – identify the system operations from the system sequence diagram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3141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  <a:r>
              <a:rPr lang="en-US" baseline="0" dirty="0"/>
              <a:t> of a sequence diagram</a:t>
            </a:r>
          </a:p>
          <a:p>
            <a:endParaRPr lang="en-US" baseline="0" dirty="0"/>
          </a:p>
          <a:p>
            <a:r>
              <a:rPr lang="en-US" sz="1100" kern="1200" dirty="0">
                <a:solidFill>
                  <a:schemeClr val="tx1"/>
                </a:solidFill>
                <a:latin typeface="UniversS 55 Roman" pitchFamily="2" charset="0"/>
                <a:ea typeface="+mn-ea"/>
                <a:cs typeface="+mn-cs"/>
              </a:rPr>
              <a:t>what are the differences between a SSD and a sequence diagram? </a:t>
            </a:r>
          </a:p>
          <a:p>
            <a:r>
              <a:rPr lang="en-US" sz="1100" kern="1200" dirty="0">
                <a:solidFill>
                  <a:schemeClr val="tx1"/>
                </a:solidFill>
                <a:latin typeface="UniversS 55 Roman" pitchFamily="2" charset="0"/>
                <a:ea typeface="+mn-ea"/>
                <a:cs typeface="+mn-cs"/>
              </a:rPr>
              <a:t>An SSD is just a sequence diagram with one primary actor and an object called ":System". That is the only difference. </a:t>
            </a:r>
          </a:p>
          <a:p>
            <a:r>
              <a:rPr lang="en-US" sz="1100" kern="1200" dirty="0">
                <a:solidFill>
                  <a:schemeClr val="tx1"/>
                </a:solidFill>
                <a:latin typeface="UniversS 55 Roman" pitchFamily="2" charset="0"/>
                <a:ea typeface="+mn-ea"/>
                <a:cs typeface="+mn-cs"/>
              </a:rPr>
              <a:t>If the object is called ":System" and it is the only object.... then the diagram is a SSD. Else it is not. </a:t>
            </a:r>
          </a:p>
          <a:p>
            <a:r>
              <a:rPr lang="en-US" sz="1100" kern="1200" dirty="0">
                <a:solidFill>
                  <a:schemeClr val="tx1"/>
                </a:solidFill>
                <a:latin typeface="UniversS 55 Roman" pitchFamily="2" charset="0"/>
                <a:ea typeface="+mn-ea"/>
                <a:cs typeface="+mn-cs"/>
              </a:rPr>
              <a:t>Semantics: SSDs show the sequence of events between an actor and the whole system. A sequence diagram should show the objects in side the system do something. </a:t>
            </a:r>
          </a:p>
          <a:p>
            <a:endParaRPr lang="en-US" sz="1100" kern="1200" dirty="0">
              <a:solidFill>
                <a:schemeClr val="tx1"/>
              </a:solidFill>
              <a:latin typeface="UniversS 55 Roman" pitchFamily="2" charset="0"/>
              <a:ea typeface="+mn-ea"/>
              <a:cs typeface="+mn-cs"/>
            </a:endParaRPr>
          </a:p>
          <a:p>
            <a:r>
              <a:rPr lang="en-US" sz="1100" kern="1200" dirty="0">
                <a:solidFill>
                  <a:schemeClr val="tx1"/>
                </a:solidFill>
                <a:latin typeface="UniversS 55 Roman" pitchFamily="2" charset="0"/>
                <a:ea typeface="+mn-ea"/>
                <a:cs typeface="+mn-cs"/>
              </a:rPr>
              <a:t>Object lifeline</a:t>
            </a:r>
          </a:p>
          <a:p>
            <a:r>
              <a:rPr lang="en-US" sz="1100" kern="1200" dirty="0">
                <a:solidFill>
                  <a:schemeClr val="tx1"/>
                </a:solidFill>
                <a:latin typeface="UniversS 55 Roman" pitchFamily="2" charset="0"/>
                <a:ea typeface="+mn-ea"/>
                <a:cs typeface="+mn-cs"/>
              </a:rPr>
              <a:t>Sometimes objects are placed</a:t>
            </a:r>
            <a:r>
              <a:rPr lang="en-US" sz="1100" kern="1200" baseline="0" dirty="0">
                <a:solidFill>
                  <a:schemeClr val="tx1"/>
                </a:solidFill>
                <a:latin typeface="UniversS 55 Roman" pitchFamily="2" charset="0"/>
                <a:ea typeface="+mn-ea"/>
                <a:cs typeface="+mn-cs"/>
              </a:rPr>
              <a:t> </a:t>
            </a:r>
            <a:r>
              <a:rPr lang="en-US" sz="1100" kern="1200" dirty="0">
                <a:solidFill>
                  <a:schemeClr val="tx1"/>
                </a:solidFill>
                <a:latin typeface="UniversS 55 Roman" pitchFamily="2" charset="0"/>
                <a:ea typeface="+mn-ea"/>
                <a:cs typeface="+mn-cs"/>
              </a:rPr>
              <a:t>lower to show their creation height.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B672FC-9574-4AE4-89B8-0111A97AD7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D954BD-C11F-4B84-93FB-D9AF7D3720E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88075" cy="3481387"/>
          </a:xfrm>
          <a:ln/>
        </p:spPr>
      </p:sp>
      <p:sp>
        <p:nvSpPr>
          <p:cNvPr id="77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558" y="4409758"/>
            <a:ext cx="5130586" cy="4177665"/>
          </a:xfrm>
        </p:spPr>
        <p:txBody>
          <a:bodyPr/>
          <a:lstStyle/>
          <a:p>
            <a:pPr defTabSz="915772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02338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100" kern="1200" baseline="0" dirty="0">
                <a:solidFill>
                  <a:schemeClr val="tx1"/>
                </a:solidFill>
                <a:latin typeface="UniversS 55 Roman" pitchFamily="2" charset="0"/>
                <a:ea typeface="+mn-ea"/>
                <a:cs typeface="+mn-cs"/>
              </a:rPr>
              <a:t>Reference (or pointer)</a:t>
            </a:r>
          </a:p>
          <a:p>
            <a:endParaRPr lang="en-US" sz="1100" kern="1200" baseline="0" dirty="0">
              <a:solidFill>
                <a:schemeClr val="tx1"/>
              </a:solidFill>
              <a:latin typeface="UniversS 55 Roman" pitchFamily="2" charset="0"/>
              <a:ea typeface="+mn-ea"/>
              <a:cs typeface="+mn-cs"/>
            </a:endParaRPr>
          </a:p>
          <a:p>
            <a:r>
              <a:rPr lang="en-US" sz="1100" kern="1200" baseline="0" dirty="0">
                <a:solidFill>
                  <a:schemeClr val="tx1"/>
                </a:solidFill>
                <a:latin typeface="UniversS 55 Roman" pitchFamily="2" charset="0"/>
                <a:ea typeface="+mn-ea"/>
                <a:cs typeface="+mn-cs"/>
              </a:rPr>
              <a:t>•</a:t>
            </a:r>
            <a:r>
              <a:rPr lang="en-US" sz="1100" b="1" kern="1200" baseline="0" dirty="0">
                <a:solidFill>
                  <a:schemeClr val="tx1"/>
                </a:solidFill>
                <a:latin typeface="UniversS 55 Roman" pitchFamily="2" charset="0"/>
                <a:ea typeface="+mn-ea"/>
                <a:cs typeface="+mn-cs"/>
              </a:rPr>
              <a:t>Communication Diagrams show relationship between objects</a:t>
            </a:r>
          </a:p>
          <a:p>
            <a:endParaRPr lang="en-US" sz="1100" kern="1200" baseline="0" dirty="0">
              <a:solidFill>
                <a:schemeClr val="tx1"/>
              </a:solidFill>
              <a:latin typeface="UniversS 55 Roman" pitchFamily="2" charset="0"/>
              <a:ea typeface="+mn-ea"/>
              <a:cs typeface="+mn-cs"/>
            </a:endParaRPr>
          </a:p>
          <a:p>
            <a:r>
              <a:rPr lang="en-US" sz="1100" kern="1200" baseline="0" dirty="0">
                <a:solidFill>
                  <a:schemeClr val="tx1"/>
                </a:solidFill>
                <a:latin typeface="UniversS 55 Roman" pitchFamily="2" charset="0"/>
                <a:ea typeface="+mn-ea"/>
                <a:cs typeface="+mn-cs"/>
              </a:rPr>
              <a:t>•</a:t>
            </a:r>
            <a:r>
              <a:rPr lang="en-US" sz="1100" b="1" kern="1200" baseline="0" dirty="0">
                <a:solidFill>
                  <a:schemeClr val="tx1"/>
                </a:solidFill>
                <a:latin typeface="UniversS 55 Roman" pitchFamily="2" charset="0"/>
                <a:ea typeface="+mn-ea"/>
                <a:cs typeface="+mn-cs"/>
              </a:rPr>
              <a:t>Sequence Diagrams focus on the time in which events occur</a:t>
            </a:r>
          </a:p>
          <a:p>
            <a:endParaRPr lang="en-US" dirty="0"/>
          </a:p>
          <a:p>
            <a:r>
              <a:rPr lang="en-US" dirty="0"/>
              <a:t>Visibility – see or have a reference to another object.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B672FC-9574-4AE4-89B8-0111A97AD7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100" kern="1200" dirty="0">
                <a:solidFill>
                  <a:schemeClr val="tx1"/>
                </a:solidFill>
                <a:latin typeface="UniversS 55 Roman" pitchFamily="2" charset="0"/>
                <a:ea typeface="+mn-ea"/>
                <a:cs typeface="+mn-cs"/>
              </a:rPr>
              <a:t>Take note of the Java class definition for POST, a POST instance may have attribute visibility to </a:t>
            </a:r>
            <a:r>
              <a:rPr lang="en-US" sz="1100" kern="1200" dirty="0" err="1">
                <a:solidFill>
                  <a:schemeClr val="tx1"/>
                </a:solidFill>
                <a:latin typeface="UniversS 55 Roman" pitchFamily="2" charset="0"/>
                <a:ea typeface="+mn-ea"/>
                <a:cs typeface="+mn-cs"/>
              </a:rPr>
              <a:t>ProductCatalog</a:t>
            </a:r>
            <a:r>
              <a:rPr lang="en-US" sz="1100" kern="1200" dirty="0">
                <a:solidFill>
                  <a:schemeClr val="tx1"/>
                </a:solidFill>
                <a:latin typeface="UniversS 55 Roman" pitchFamily="2" charset="0"/>
                <a:ea typeface="+mn-ea"/>
                <a:cs typeface="+mn-cs"/>
              </a:rPr>
              <a:t>, since it is an attribute of the POST class.  This visibility is needed because in the </a:t>
            </a:r>
            <a:r>
              <a:rPr lang="en-US" sz="1100" kern="1200" dirty="0" err="1">
                <a:solidFill>
                  <a:schemeClr val="tx1"/>
                </a:solidFill>
                <a:latin typeface="UniversS 55 Roman" pitchFamily="2" charset="0"/>
                <a:ea typeface="+mn-ea"/>
                <a:cs typeface="+mn-cs"/>
              </a:rPr>
              <a:t>enterItem</a:t>
            </a:r>
            <a:r>
              <a:rPr lang="en-US" sz="1100" kern="1200" dirty="0">
                <a:solidFill>
                  <a:schemeClr val="tx1"/>
                </a:solidFill>
                <a:latin typeface="UniversS 55 Roman" pitchFamily="2" charset="0"/>
                <a:ea typeface="+mn-ea"/>
                <a:cs typeface="+mn-cs"/>
              </a:rPr>
              <a:t> method shown a POST instance needs to send the specification message to a </a:t>
            </a:r>
            <a:r>
              <a:rPr lang="en-US" sz="1100" kern="1200" dirty="0" err="1">
                <a:solidFill>
                  <a:schemeClr val="tx1"/>
                </a:solidFill>
                <a:latin typeface="UniversS 55 Roman" pitchFamily="2" charset="0"/>
                <a:ea typeface="+mn-ea"/>
                <a:cs typeface="+mn-cs"/>
              </a:rPr>
              <a:t>ProductCatalog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B672FC-9574-4AE4-89B8-0111A97AD7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7C918-20C2-4BAB-2D2C-B38AE8C15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BEC92-6DCA-9FD0-EEEC-EC003BAAEE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CE859-F241-0ACD-8897-7F12712DA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E2907-09B0-78FC-8E76-F74A8E0CD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97F20-8B1F-2B59-A47F-D2A290CCB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1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D78B-9936-1F51-5CB7-1F108EEE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BAD41-306C-C39A-7D73-62ABBFF0F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D22CF-C457-89F9-52AF-973D3183C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1B72F-0EE0-461F-7306-9D3B900E1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33E54-F7D9-99BD-6AF1-600F160E3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4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1AF3BD-73E4-3394-B2D5-E3A7F4831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40C9F7-A547-28A7-7323-ACA409582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7E184-987F-4FE3-BE43-C6C2EE5A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E8E29-E126-0F76-B95D-8D0B5853F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2B896-055F-C156-CF27-EED60EB9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55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7F33F08-D016-6ED5-B138-B93CDD4D7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1" y="0"/>
            <a:ext cx="11722100" cy="5334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95271A30-4721-8D61-C73E-A7C7F17BC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67" y="104775"/>
            <a:ext cx="11700933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9144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000">
                <a:solidFill>
                  <a:schemeClr val="bg1"/>
                </a:solidFill>
                <a:latin typeface="SIEMENS-Firmenmarke" pitchFamily="2" charset="0"/>
              </a:rPr>
              <a:t>SWENG 537: Software Systems Design</a:t>
            </a:r>
            <a:endParaRPr lang="en-US" sz="2800">
              <a:solidFill>
                <a:schemeClr val="bg1"/>
              </a:solidFill>
              <a:latin typeface="SIEMENS-Firmenmarke" pitchFamily="2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AA06E916-F9EF-BB91-1539-3B53D8955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6400" y="6523039"/>
            <a:ext cx="37592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>
            <a:sp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de-DE" sz="1000">
                <a:solidFill>
                  <a:srgbClr val="336699"/>
                </a:solidFill>
              </a:rPr>
              <a:t>© Engineering Division, Penn State Great Valley</a:t>
            </a:r>
          </a:p>
          <a:p>
            <a:pPr algn="r">
              <a:lnSpc>
                <a:spcPct val="90000"/>
              </a:lnSpc>
              <a:defRPr/>
            </a:pPr>
            <a:r>
              <a:rPr lang="de-DE" sz="1000">
                <a:solidFill>
                  <a:srgbClr val="336699"/>
                </a:solidFill>
              </a:rPr>
              <a:t>Last Updated: </a:t>
            </a:r>
            <a:fld id="{76AEC2A7-4FC1-486E-9F5F-8DDAB7DDBC36}" type="datetime4">
              <a:rPr lang="en-US" sz="1000">
                <a:solidFill>
                  <a:srgbClr val="336699"/>
                </a:solidFill>
              </a:rPr>
              <a:pPr algn="r">
                <a:lnSpc>
                  <a:spcPct val="90000"/>
                </a:lnSpc>
                <a:defRPr/>
              </a:pPr>
              <a:t>February 19, 2025</a:t>
            </a:fld>
            <a:endParaRPr lang="de-DE" sz="1600">
              <a:latin typeface="Arial" charset="0"/>
            </a:endParaRP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798A1968-A2F0-D475-33DA-03D232BC2817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2931054" y="3578697"/>
            <a:ext cx="6321425" cy="230832"/>
          </a:xfrm>
          <a:prstGeom prst="rect">
            <a:avLst/>
          </a:prstGeom>
          <a:gradFill rotWithShape="0">
            <a:gsLst>
              <a:gs pos="0">
                <a:srgbClr val="999999"/>
              </a:gs>
              <a:gs pos="100000">
                <a:srgbClr val="999999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lIns="0" tIns="0">
            <a:spAutoFit/>
          </a:bodyPr>
          <a:lstStyle/>
          <a:p>
            <a:pPr algn="l">
              <a:defRPr/>
            </a:pPr>
            <a:r>
              <a:rPr lang="de-DE" sz="1200" b="1">
                <a:solidFill>
                  <a:schemeClr val="bg1"/>
                </a:solidFill>
                <a:latin typeface="Arial" charset="0"/>
              </a:rPr>
              <a:t>        </a:t>
            </a: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2235200" y="1219200"/>
            <a:ext cx="9144000" cy="1447800"/>
          </a:xfrm>
        </p:spPr>
        <p:txBody>
          <a:bodyPr rIns="0" anchor="b"/>
          <a:lstStyle>
            <a:lvl1pPr>
              <a:defRPr sz="3400">
                <a:solidFill>
                  <a:srgbClr val="990000"/>
                </a:solidFill>
              </a:defRPr>
            </a:lvl1pPr>
          </a:lstStyle>
          <a:p>
            <a:r>
              <a:rPr lang="de-DE"/>
              <a:t>headline arial narrow bold</a:t>
            </a:r>
            <a:br>
              <a:rPr lang="de-DE"/>
            </a:br>
            <a:r>
              <a:rPr lang="de-DE"/>
              <a:t>44 pt, 0 pt leading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224617" y="3614738"/>
            <a:ext cx="9144000" cy="1752600"/>
          </a:xfrm>
        </p:spPr>
        <p:txBody>
          <a:bodyPr rIns="0"/>
          <a:lstStyle>
            <a:lvl1pPr marL="0" indent="0" algn="ctr">
              <a:buFont typeface="Wingdings" pitchFamily="2" charset="2"/>
              <a:buNone/>
              <a:defRPr sz="2400" b="1"/>
            </a:lvl1pPr>
          </a:lstStyle>
          <a:p>
            <a:r>
              <a:rPr lang="de-DE"/>
              <a:t>arial narrow 24 pt. bold</a:t>
            </a:r>
          </a:p>
        </p:txBody>
      </p:sp>
    </p:spTree>
    <p:extLst>
      <p:ext uri="{BB962C8B-B14F-4D97-AF65-F5344CB8AC3E}">
        <p14:creationId xmlns:p14="http://schemas.microsoft.com/office/powerpoint/2010/main" val="810008466"/>
      </p:ext>
    </p:extLst>
  </p:cSld>
  <p:clrMapOvr>
    <a:masterClrMapping/>
  </p:clrMapOvr>
  <p:transition>
    <p:strips dir="r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0DFE61C6-DBA0-BD74-142E-68756D37EF3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03EE66-85A7-42E5-BCB9-2884DF035A8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45244014"/>
      </p:ext>
    </p:extLst>
  </p:cSld>
  <p:clrMapOvr>
    <a:masterClrMapping/>
  </p:clrMapOvr>
  <p:transition>
    <p:strips dir="r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4CE2F57C-A21D-B485-AF29-40E5F8945C1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BD54E7-5F7C-4CC0-81D1-A19AC002651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91857135"/>
      </p:ext>
    </p:extLst>
  </p:cSld>
  <p:clrMapOvr>
    <a:masterClrMapping/>
  </p:clrMapOvr>
  <p:transition>
    <p:strips dir="r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1317" y="1828800"/>
            <a:ext cx="5128683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828800"/>
            <a:ext cx="5130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57448D6C-E875-AD2A-4D9C-79719B8B303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EE65DB-B2AB-495D-9299-B5DFCFA28388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41692148"/>
      </p:ext>
    </p:extLst>
  </p:cSld>
  <p:clrMapOvr>
    <a:masterClrMapping/>
  </p:clrMapOvr>
  <p:transition>
    <p:strips dir="r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486ED3EF-C3EA-8B5D-4B16-559D86A4E0C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F98CF5-9AE7-4786-B13E-797328401BF6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396810015"/>
      </p:ext>
    </p:extLst>
  </p:cSld>
  <p:clrMapOvr>
    <a:masterClrMapping/>
  </p:clrMapOvr>
  <p:transition>
    <p:strips dir="r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E36A3930-6349-12FB-5192-86424ADD893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27568B-A8F3-4468-9EF1-2B509F02314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683681138"/>
      </p:ext>
    </p:extLst>
  </p:cSld>
  <p:clrMapOvr>
    <a:masterClrMapping/>
  </p:clrMapOvr>
  <p:transition>
    <p:strips dir="r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441927B-3258-E4C3-CE6C-550F37628F2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037515-ABFA-425C-A5BB-467EEDC3C6CD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14041240"/>
      </p:ext>
    </p:extLst>
  </p:cSld>
  <p:clrMapOvr>
    <a:masterClrMapping/>
  </p:clrMapOvr>
  <p:transition>
    <p:strips dir="r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7CAC1458-2254-43E1-BBC2-13C3021A841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18E807-297E-4F87-ACBA-A9BDCFAB9B75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42409524"/>
      </p:ext>
    </p:extLst>
  </p:cSld>
  <p:clrMapOvr>
    <a:masterClrMapping/>
  </p:clrMapOvr>
  <p:transition>
    <p:strips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9508D-A5CB-45B7-DFB8-E0234B5D6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23E2-C76D-1127-FF35-AF6FD2741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47F7C-981C-F881-53A9-E96CA035C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6235E-DC6E-FFCF-3638-E9FD3D93B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FBAD0-D5F2-409D-7051-0BF8E5C7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1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80C4D00-106C-6C34-336C-9AD363A1511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53752E-C382-4970-A515-C6C47B2256A5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93135771"/>
      </p:ext>
    </p:extLst>
  </p:cSld>
  <p:clrMapOvr>
    <a:masterClrMapping/>
  </p:clrMapOvr>
  <p:transition>
    <p:strips dir="r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1BDCA160-64B8-B2DF-0A57-8B117EE1005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BFFDC5-0B19-42D5-A7FB-FFDBB9E974C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94030374"/>
      </p:ext>
    </p:extLst>
  </p:cSld>
  <p:clrMapOvr>
    <a:masterClrMapping/>
  </p:clrMapOvr>
  <p:transition>
    <p:strips dir="r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69917" y="609600"/>
            <a:ext cx="2614083" cy="5334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1317" y="609600"/>
            <a:ext cx="7645400" cy="5334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06C9261F-98D6-FBD5-D721-5C0B664941D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86F535-B57D-425A-BFA5-AA4AC0F0DE9D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117519442"/>
      </p:ext>
    </p:extLst>
  </p:cSld>
  <p:clrMapOvr>
    <a:masterClrMapping/>
  </p:clrMapOvr>
  <p:transition>
    <p:strips dir="r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80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EF089-A624-4AB7-8B7F-2212E43B5F77}" type="datetime1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7834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63538" indent="-363538">
              <a:tabLst/>
              <a:defRPr sz="3600"/>
            </a:lvl1pPr>
            <a:lvl2pPr marL="628650" indent="-354013">
              <a:tabLst/>
              <a:defRPr sz="3200"/>
            </a:lvl2pPr>
            <a:lvl3pPr marL="893763" indent="-346075">
              <a:tabLst/>
              <a:defRPr sz="2800"/>
            </a:lvl3pPr>
            <a:lvl4pPr marL="1158875" indent="-336550">
              <a:tabLst/>
              <a:defRPr sz="2800"/>
            </a:lvl4pPr>
            <a:lvl5pPr marL="1423988" indent="-327025">
              <a:tabLst/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BC5EE-8023-48A0-B577-A5117191FDD2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3707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A247A89-8FD0-4D3F-AE44-186FA5A357B4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764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76F02-BBAE-414F-9EC4-5B5F51B31BDB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293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F49CE-F4FE-45C3-BBAB-CFE946522D3B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221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21F2F-1A99-4762-A6E9-3172ACF4978C}" type="datetime1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2459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A1192-0569-4FE3-B36A-F319D4D12EA7}" type="datetime1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78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BA50-CCB1-0778-8762-8CBCE629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D12CA-35D1-D5FB-4A46-B048631B4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A9003-34ED-8574-A5D0-D68DF02C1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C3AAF-63D0-E92C-34FB-915DFC31D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42D99-D592-A100-609F-1B765442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107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433F-3AC1-46DB-A8F6-3397C409090D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4817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F6D33-D9B1-481D-971E-4AEB549657B4}" type="datetime1">
              <a:rPr lang="en-US" smtClean="0"/>
              <a:t>2/19/2025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741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0853F-751A-4ADE-AEBA-5696F2A13B50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794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79F3-C829-4592-BA39-957487C9EDF2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565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07718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7C918-20C2-4BAB-2D2C-B38AE8C15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BEC92-6DCA-9FD0-EEEC-EC003BAAEE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CE859-F241-0ACD-8897-7F12712DA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40F0-8D79-495E-B31A-3E49AC1C392C}" type="datetime1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E2907-09B0-78FC-8E76-F74A8E0CD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97F20-8B1F-2B59-A47F-D2A290CCB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51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9508D-A5CB-45B7-DFB8-E0234B5D6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23E2-C76D-1127-FF35-AF6FD2741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47F7C-981C-F881-53A9-E96CA035C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8BDA-9B8E-40EE-8EFE-B18FAD0D75EC}" type="datetime1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6235E-DC6E-FFCF-3638-E9FD3D93B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FBAD0-D5F2-409D-7051-0BF8E5C7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596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BA50-CCB1-0778-8762-8CBCE629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D12CA-35D1-D5FB-4A46-B048631B4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A9003-34ED-8574-A5D0-D68DF02C1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0D614-6458-4B51-9DCA-B0DBF6D8176E}" type="datetime1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C3AAF-63D0-E92C-34FB-915DFC31D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42D99-D592-A100-609F-1B765442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86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59A0-0E7A-0289-E156-75F93A9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B8049-D55B-127E-E17C-FED9FB5C25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B8108-D3D6-C73B-323C-0AA408D15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92B38-E8CF-F470-2F9A-6C54367E0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A1686-F5EA-44B0-91C2-AF3A88CD829C}" type="datetime1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FA0BC-9D1A-47D4-1A57-1F8421467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A9EB2-322A-250C-066B-6BFBB89F1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883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61091-B280-D020-B87F-56A5C799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A241C-2CEA-2888-11BA-513E3DAE9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3E2FF-9950-99FF-33E5-E58F4F63B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4D120-887B-C7E7-84E5-E8638EFFEE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30BC97-3A89-E6D7-1140-51C25937D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4872CC-523B-EDFF-B07C-A988FF25E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1C9CE-5F70-4D08-8D74-912FFF2544AC}" type="datetime1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DC73F5-4907-67F9-6775-0034061F0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923B05-41DD-9B73-E688-AD4D5574B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41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59A0-0E7A-0289-E156-75F93A9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B8049-D55B-127E-E17C-FED9FB5C25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B8108-D3D6-C73B-323C-0AA408D15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92B38-E8CF-F470-2F9A-6C54367E0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FA0BC-9D1A-47D4-1A57-1F8421467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A9EB2-322A-250C-066B-6BFBB89F1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324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FDD47-9F9D-1C4B-2165-9A53BB6C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0D5964-9C5D-EA8F-DA52-78E3261CB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2172-A2FA-488F-8B1C-F529DA47DF4B}" type="datetime1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A55C0A-7735-2D52-EEA5-234D79115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DC1569-42A8-98D0-16F3-B183232AB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470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B3E13-7EA6-3D73-648A-2D0D22743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BF12-A709-4858-8AEA-EDDDDF9B7248}" type="datetime1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331C45-823D-48D6-E882-B9E105D23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9D351-3EEA-D614-A892-FFF26DE2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172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5A8B-50D0-83FB-2159-2B579DF22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C32D-920C-1C24-48E6-CC3109972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99DDF-0A0B-9DA1-5CD4-A91ADE067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DF80B-BCA3-4FB3-6DCB-9B98EF772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9A0E3-2305-4250-853C-7606E57B25C6}" type="datetime1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FE636-FDF9-6C74-F1B2-FE52D6F4B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D3ED8-4EFE-38B7-5C03-FB19B9DC8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799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04E8-D094-B7C7-0658-D030AD44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528A8-9417-066D-515E-B2BFDB456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661CA-CB31-CE95-59EB-199EB01FE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3D29A-7780-32C6-BCE9-DA203FC78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F473-73D7-4C02-8A96-0F759AA3D1BF}" type="datetime1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9631F-67E1-EBBB-7362-1A69C42F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B73C7-BEDB-BE2F-217E-6FEBC3818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745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D78B-9936-1F51-5CB7-1F108EEE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BAD41-306C-C39A-7D73-62ABBFF0F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D22CF-C457-89F9-52AF-973D3183C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071A-2E6E-47D6-ACB5-F4F09F2F4C67}" type="datetime1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1B72F-0EE0-461F-7306-9D3B900E1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33E54-F7D9-99BD-6AF1-600F160E3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390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1AF3BD-73E4-3394-B2D5-E3A7F4831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40C9F7-A547-28A7-7323-ACA409582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7E184-987F-4FE3-BE43-C6C2EE5A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E3465-5FFD-4F56-952A-46D90904E51A}" type="datetime1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E8E29-E126-0F76-B95D-8D0B5853F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2B896-055F-C156-CF27-EED60EB9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16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61091-B280-D020-B87F-56A5C799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A241C-2CEA-2888-11BA-513E3DAE9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3E2FF-9950-99FF-33E5-E58F4F63B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4D120-887B-C7E7-84E5-E8638EFFEE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30BC97-3A89-E6D7-1140-51C25937D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4872CC-523B-EDFF-B07C-A988FF25E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DC73F5-4907-67F9-6775-0034061F0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923B05-41DD-9B73-E688-AD4D5574B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43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FDD47-9F9D-1C4B-2165-9A53BB6C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0D5964-9C5D-EA8F-DA52-78E3261CB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A55C0A-7735-2D52-EEA5-234D79115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DC1569-42A8-98D0-16F3-B183232AB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03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B3E13-7EA6-3D73-648A-2D0D22743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331C45-823D-48D6-E882-B9E105D23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9D351-3EEA-D614-A892-FFF26DE2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4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5A8B-50D0-83FB-2159-2B579DF22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C32D-920C-1C24-48E6-CC3109972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99DDF-0A0B-9DA1-5CD4-A91ADE067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DF80B-BCA3-4FB3-6DCB-9B98EF772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FE636-FDF9-6C74-F1B2-FE52D6F4B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D3ED8-4EFE-38B7-5C03-FB19B9DC8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58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04E8-D094-B7C7-0658-D030AD44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528A8-9417-066D-515E-B2BFDB456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661CA-CB31-CE95-59EB-199EB01FE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3D29A-7780-32C6-BCE9-DA203FC78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FC74-79A4-43E6-BBAD-E788C1A3E90F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9631F-67E1-EBBB-7362-1A69C42F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B73C7-BEDB-BE2F-217E-6FEBC3818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522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3E55C1-AE0D-3A18-37E0-79544F0B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9D306-3FD0-BDCB-12EC-C7792AE3A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92521-5971-A773-811D-A748C3EC2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0FC74-79A4-43E6-BBAD-E788C1A3E90F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D4B3E-CEA8-7115-56DC-5E2A05AA9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59FAF-B8B0-C983-6B9A-6153FD4AD8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1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18F1ECE1-9929-DE64-5632-72540D1E0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1" y="0"/>
            <a:ext cx="11722100" cy="5334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762000">
              <a:defRPr/>
            </a:pP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8787" name="Text Box 3">
            <a:extLst>
              <a:ext uri="{FF2B5EF4-FFF2-40B4-BE49-F238E27FC236}">
                <a16:creationId xmlns:a16="http://schemas.microsoft.com/office/drawing/2014/main" id="{76FAA039-BCD5-DF52-3464-54E83919E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518" y="95250"/>
            <a:ext cx="10674349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600">
                <a:solidFill>
                  <a:schemeClr val="bg1"/>
                </a:solidFill>
                <a:latin typeface="SIEMENS-Firmenmarke" pitchFamily="2" charset="0"/>
              </a:rPr>
              <a:t>SWENG 537: Software Systems Design</a:t>
            </a:r>
            <a:endParaRPr lang="en-US" sz="2400">
              <a:solidFill>
                <a:schemeClr val="bg1"/>
              </a:solidFill>
              <a:latin typeface="SIEMENS-Firmenmarke" pitchFamily="2" charset="0"/>
            </a:endParaRP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EE92D2C-33B8-70ED-16BA-3A755D5F5C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21317" y="609600"/>
            <a:ext cx="1046268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Click to edit mater Title style</a:t>
            </a: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136EAA36-8F01-3A0D-8422-3765DC01E1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21317" y="1828800"/>
            <a:ext cx="1046268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Click to edit Master text styles</a:t>
            </a:r>
          </a:p>
          <a:p>
            <a:pPr lvl="1"/>
            <a:r>
              <a:rPr lang="de-DE" altLang="en-US"/>
              <a:t>Second level</a:t>
            </a:r>
          </a:p>
          <a:p>
            <a:pPr lvl="2"/>
            <a:r>
              <a:rPr lang="de-DE" altLang="en-US"/>
              <a:t>Third level</a:t>
            </a:r>
          </a:p>
          <a:p>
            <a:pPr lvl="3"/>
            <a:r>
              <a:rPr lang="de-DE" altLang="en-US"/>
              <a:t>Fourth level</a:t>
            </a:r>
          </a:p>
          <a:p>
            <a:pPr lvl="4"/>
            <a:r>
              <a:rPr lang="de-DE" altLang="en-US"/>
              <a:t>Fifth level</a:t>
            </a:r>
          </a:p>
        </p:txBody>
      </p:sp>
      <p:sp>
        <p:nvSpPr>
          <p:cNvPr id="118803" name="Rectangle 19">
            <a:extLst>
              <a:ext uri="{FF2B5EF4-FFF2-40B4-BE49-F238E27FC236}">
                <a16:creationId xmlns:a16="http://schemas.microsoft.com/office/drawing/2014/main" id="{CCC05AEF-4FC5-7CA8-848A-24CEB999B89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13851" y="6400800"/>
            <a:ext cx="2470149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10000"/>
              </a:lnSpc>
              <a:defRPr sz="1000"/>
            </a:lvl1pPr>
          </a:lstStyle>
          <a:p>
            <a:fld id="{E0656729-D543-4138-8524-6AD43830E923}" type="slidenum">
              <a:rPr lang="de-DE" altLang="en-US"/>
              <a:pPr/>
              <a:t>‹#›</a:t>
            </a:fld>
            <a:endParaRPr lang="de-DE" altLang="en-US"/>
          </a:p>
        </p:txBody>
      </p:sp>
      <p:sp>
        <p:nvSpPr>
          <p:cNvPr id="118804" name="Text Box 20">
            <a:extLst>
              <a:ext uri="{FF2B5EF4-FFF2-40B4-BE49-F238E27FC236}">
                <a16:creationId xmlns:a16="http://schemas.microsoft.com/office/drawing/2014/main" id="{DFA5C3A8-C016-4867-F5D6-A2ACFA93DC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-2930790" y="3582666"/>
            <a:ext cx="6329363" cy="230832"/>
          </a:xfrm>
          <a:prstGeom prst="rect">
            <a:avLst/>
          </a:prstGeom>
          <a:gradFill rotWithShape="0">
            <a:gsLst>
              <a:gs pos="0">
                <a:srgbClr val="999999"/>
              </a:gs>
              <a:gs pos="100000">
                <a:srgbClr val="999999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lIns="0" tIns="0">
            <a:spAutoFit/>
          </a:bodyPr>
          <a:lstStyle/>
          <a:p>
            <a:pPr algn="l">
              <a:defRPr/>
            </a:pPr>
            <a:r>
              <a:rPr lang="de-DE" sz="1200" b="1">
                <a:solidFill>
                  <a:schemeClr val="bg1"/>
                </a:solidFill>
                <a:latin typeface="Arial" charset="0"/>
              </a:rPr>
              <a:t>        </a:t>
            </a:r>
            <a:r>
              <a:rPr lang="en-US" sz="1200" b="1">
                <a:solidFill>
                  <a:schemeClr val="bg1"/>
                </a:solidFill>
                <a:latin typeface="Arial" charset="0"/>
                <a:cs typeface="Arial" charset="0"/>
              </a:rPr>
              <a:t>© ENGINEERING DIVISION, </a:t>
            </a:r>
            <a:r>
              <a:rPr lang="de-DE" sz="1200" b="1">
                <a:solidFill>
                  <a:schemeClr val="bg1"/>
                </a:solidFill>
                <a:latin typeface="Arial" charset="0"/>
              </a:rPr>
              <a:t>PENN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37456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strips dir="rd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66666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66666"/>
          </a:solidFill>
          <a:latin typeface="Arial Narrow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66666"/>
          </a:solidFill>
          <a:latin typeface="Arial Narrow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66666"/>
          </a:solidFill>
          <a:latin typeface="Arial Narrow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66666"/>
          </a:solidFill>
          <a:latin typeface="Arial Narrow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66666"/>
          </a:solidFill>
          <a:latin typeface="Arial Narrow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66666"/>
          </a:solidFill>
          <a:latin typeface="Arial Narrow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66666"/>
          </a:solidFill>
          <a:latin typeface="Arial Narrow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66666"/>
          </a:solidFill>
          <a:latin typeface="Arial Narrow" pitchFamily="34" charset="0"/>
        </a:defRPr>
      </a:lvl9pPr>
    </p:titleStyle>
    <p:bodyStyle>
      <a:lvl1pPr marL="190500" indent="-190500" algn="l" rtl="0" eaLnBrk="0" fontAlgn="base" hangingPunct="0">
        <a:spcBef>
          <a:spcPct val="15000"/>
        </a:spcBef>
        <a:spcAft>
          <a:spcPct val="0"/>
        </a:spcAft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571500" indent="-190500" algn="l" rtl="0" eaLnBrk="0" fontAlgn="base" hangingPunct="0">
        <a:spcBef>
          <a:spcPct val="0"/>
        </a:spcBef>
        <a:spcAft>
          <a:spcPts val="400"/>
        </a:spcAft>
        <a:buSzPct val="70000"/>
        <a:buFont typeface="Marlett" pitchFamily="2" charset="2"/>
        <a:buChar char="i"/>
        <a:defRPr sz="1600">
          <a:solidFill>
            <a:schemeClr val="tx1"/>
          </a:solidFill>
          <a:latin typeface="+mn-lt"/>
        </a:defRPr>
      </a:lvl2pPr>
      <a:lvl3pPr marL="952500" indent="-190500" algn="l" rtl="0" eaLnBrk="0" fontAlgn="base" hangingPunct="0">
        <a:lnSpc>
          <a:spcPct val="110000"/>
        </a:lnSpc>
        <a:spcBef>
          <a:spcPct val="0"/>
        </a:spcBef>
        <a:spcAft>
          <a:spcPts val="400"/>
        </a:spcAft>
        <a:buSzPct val="70000"/>
        <a:buFont typeface="Marlett" pitchFamily="2" charset="2"/>
        <a:buChar char="i"/>
        <a:defRPr sz="1400">
          <a:solidFill>
            <a:schemeClr val="tx1"/>
          </a:solidFill>
          <a:latin typeface="+mn-lt"/>
        </a:defRPr>
      </a:lvl3pPr>
      <a:lvl4pPr marL="1333500" indent="-190500" algn="l" rtl="0" eaLnBrk="0" fontAlgn="base" hangingPunct="0">
        <a:lnSpc>
          <a:spcPct val="150000"/>
        </a:lnSpc>
        <a:spcBef>
          <a:spcPct val="0"/>
        </a:spcBef>
        <a:spcAft>
          <a:spcPts val="400"/>
        </a:spcAft>
        <a:buSzPct val="70000"/>
        <a:buFont typeface="Marlett" pitchFamily="2" charset="2"/>
        <a:buChar char="i"/>
        <a:defRPr sz="1200">
          <a:solidFill>
            <a:schemeClr val="tx1"/>
          </a:solidFill>
          <a:latin typeface="+mn-lt"/>
        </a:defRPr>
      </a:lvl4pPr>
      <a:lvl5pPr marL="1714500" indent="-190500" algn="l" rtl="0" eaLnBrk="0" fontAlgn="base" hangingPunct="0">
        <a:lnSpc>
          <a:spcPct val="150000"/>
        </a:lnSpc>
        <a:spcBef>
          <a:spcPct val="0"/>
        </a:spcBef>
        <a:spcAft>
          <a:spcPts val="400"/>
        </a:spcAft>
        <a:buSzPct val="70000"/>
        <a:buFont typeface="Marlett" pitchFamily="2" charset="2"/>
        <a:buChar char="i"/>
        <a:defRPr sz="1000">
          <a:solidFill>
            <a:schemeClr val="tx1"/>
          </a:solidFill>
          <a:latin typeface="+mn-lt"/>
        </a:defRPr>
      </a:lvl5pPr>
      <a:lvl6pPr marL="2171700" indent="-190500" algn="l" rtl="0" eaLnBrk="0" fontAlgn="base" hangingPunct="0">
        <a:lnSpc>
          <a:spcPct val="150000"/>
        </a:lnSpc>
        <a:spcBef>
          <a:spcPct val="0"/>
        </a:spcBef>
        <a:spcAft>
          <a:spcPts val="400"/>
        </a:spcAft>
        <a:buSzPct val="70000"/>
        <a:buFont typeface="Marlett" pitchFamily="2" charset="2"/>
        <a:buChar char="i"/>
        <a:defRPr sz="1000">
          <a:solidFill>
            <a:schemeClr val="tx1"/>
          </a:solidFill>
          <a:latin typeface="+mn-lt"/>
        </a:defRPr>
      </a:lvl6pPr>
      <a:lvl7pPr marL="2628900" indent="-190500" algn="l" rtl="0" eaLnBrk="0" fontAlgn="base" hangingPunct="0">
        <a:lnSpc>
          <a:spcPct val="150000"/>
        </a:lnSpc>
        <a:spcBef>
          <a:spcPct val="0"/>
        </a:spcBef>
        <a:spcAft>
          <a:spcPts val="400"/>
        </a:spcAft>
        <a:buSzPct val="70000"/>
        <a:buFont typeface="Marlett" pitchFamily="2" charset="2"/>
        <a:buChar char="i"/>
        <a:defRPr sz="1000">
          <a:solidFill>
            <a:schemeClr val="tx1"/>
          </a:solidFill>
          <a:latin typeface="+mn-lt"/>
        </a:defRPr>
      </a:lvl7pPr>
      <a:lvl8pPr marL="3086100" indent="-190500" algn="l" rtl="0" eaLnBrk="0" fontAlgn="base" hangingPunct="0">
        <a:lnSpc>
          <a:spcPct val="150000"/>
        </a:lnSpc>
        <a:spcBef>
          <a:spcPct val="0"/>
        </a:spcBef>
        <a:spcAft>
          <a:spcPts val="400"/>
        </a:spcAft>
        <a:buSzPct val="70000"/>
        <a:buFont typeface="Marlett" pitchFamily="2" charset="2"/>
        <a:buChar char="i"/>
        <a:defRPr sz="1000">
          <a:solidFill>
            <a:schemeClr val="tx1"/>
          </a:solidFill>
          <a:latin typeface="+mn-lt"/>
        </a:defRPr>
      </a:lvl8pPr>
      <a:lvl9pPr marL="3543300" indent="-190500" algn="l" rtl="0" eaLnBrk="0" fontAlgn="base" hangingPunct="0">
        <a:lnSpc>
          <a:spcPct val="150000"/>
        </a:lnSpc>
        <a:spcBef>
          <a:spcPct val="0"/>
        </a:spcBef>
        <a:spcAft>
          <a:spcPts val="400"/>
        </a:spcAft>
        <a:buSzPct val="70000"/>
        <a:buFont typeface="Marlett" pitchFamily="2" charset="2"/>
        <a:buChar char="i"/>
        <a:defRPr sz="1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8B3F41A-BBB1-4D5B-B4E1-5EA02F485917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328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3E55C1-AE0D-3A18-37E0-79544F0B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9D306-3FD0-BDCB-12EC-C7792AE3A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92521-5971-A773-811D-A748C3EC2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404E8-3BFB-4863-AE30-0CED78AF3C5E}" type="datetime1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D4B3E-CEA8-7115-56DC-5E2A05AA9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59FAF-B8B0-C983-6B9A-6153FD4AD8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6DEEC-D04A-4FF0-9A08-7D39859C2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47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EB384DB2-5DBE-4000-BBD8-68F4A6F35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497EEB-0DDE-4044-AAB7-899504057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72078"/>
            <a:ext cx="12192000" cy="309575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91D5588-0A43-44F8-8BF9-4BD0CB073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218262"/>
            <a:ext cx="1080904" cy="1080902"/>
            <a:chOff x="9685338" y="4460675"/>
            <a:chExt cx="1080904" cy="108090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96F04B2-EA02-4F51-91CB-9399DBE72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24F9A86-344F-4139-A831-9D8F3E0EE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ctrTitle" sz="quarter"/>
          </p:nvPr>
        </p:nvSpPr>
        <p:spPr>
          <a:xfrm>
            <a:off x="619432" y="3803009"/>
            <a:ext cx="10953136" cy="1604733"/>
          </a:xfrm>
        </p:spPr>
        <p:txBody>
          <a:bodyPr anchor="b">
            <a:normAutofit/>
          </a:bodyPr>
          <a:lstStyle/>
          <a:p>
            <a:pPr algn="ctr"/>
            <a:r>
              <a:rPr lang="en-US" sz="6100" dirty="0">
                <a:latin typeface="Calibri" panose="020F0502020204030204" pitchFamily="34" charset="0"/>
                <a:cs typeface="Calibri" panose="020F0502020204030204" pitchFamily="34" charset="0"/>
              </a:rPr>
              <a:t>Software Engineering</a:t>
            </a:r>
            <a:br>
              <a:rPr lang="en-US" sz="6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6100" dirty="0">
                <a:latin typeface="Calibri" panose="020F0502020204030204" pitchFamily="34" charset="0"/>
                <a:cs typeface="Calibri" panose="020F0502020204030204" pitchFamily="34" charset="0"/>
              </a:rPr>
              <a:t>CS-UH 2012, SPRING 2025 </a:t>
            </a:r>
            <a:endParaRPr lang="en-US" sz="6100" dirty="0"/>
          </a:p>
        </p:txBody>
      </p:sp>
      <p:sp>
        <p:nvSpPr>
          <p:cNvPr id="5" name="Subtitle 4"/>
          <p:cNvSpPr>
            <a:spLocks noGrp="1"/>
          </p:cNvSpPr>
          <p:nvPr>
            <p:ph type="subTitle" sz="quarter" idx="1"/>
          </p:nvPr>
        </p:nvSpPr>
        <p:spPr>
          <a:xfrm>
            <a:off x="1954031" y="5407742"/>
            <a:ext cx="8283940" cy="86504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Lectures 10: Design Principles IV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Dr. Mohamad Kassab, m.kassab@nyu.edu</a:t>
            </a:r>
          </a:p>
        </p:txBody>
      </p:sp>
      <p:pic>
        <p:nvPicPr>
          <p:cNvPr id="7" name="Video 6" descr="A white gears in a circle&#10;&#10;Description automatically generated">
            <a:extLst>
              <a:ext uri="{FF2B5EF4-FFF2-40B4-BE49-F238E27FC236}">
                <a16:creationId xmlns:a16="http://schemas.microsoft.com/office/drawing/2014/main" id="{4694D9F2-7F32-C331-7163-755981700F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r="1" b="285"/>
          <a:stretch/>
        </p:blipFill>
        <p:spPr>
          <a:xfrm>
            <a:off x="3604426" y="643468"/>
            <a:ext cx="4983148" cy="27950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3A1EA5-3A5A-E904-971A-35508953B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95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8A987-8CD9-7173-8C96-C8381D0C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4" y="0"/>
            <a:ext cx="9849751" cy="1349671"/>
          </a:xfrm>
        </p:spPr>
        <p:txBody>
          <a:bodyPr anchor="b">
            <a:normAutofit/>
          </a:bodyPr>
          <a:lstStyle/>
          <a:p>
            <a:r>
              <a:rPr lang="en-US" sz="5400" dirty="0"/>
              <a:t>More on Interaction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C7032-1919-8173-3B4B-8088045CF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400" dirty="0"/>
              <a:t>Designer designs these operation contracts and interaction diagrams taking as an input: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All artifacts given by requirements engineer; specially the domain model</a:t>
            </a:r>
          </a:p>
          <a:p>
            <a:pPr lvl="1"/>
            <a:r>
              <a:rPr lang="en-US" dirty="0"/>
              <a:t>The importance to satisfy the GRASP Patterns where applicable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Can you try to find which GRASP Patterns were considered while designing </a:t>
            </a:r>
            <a:r>
              <a:rPr lang="en-US" dirty="0" err="1">
                <a:solidFill>
                  <a:srgbClr val="FF0000"/>
                </a:solidFill>
              </a:rPr>
              <a:t>enterItem</a:t>
            </a:r>
            <a:r>
              <a:rPr lang="en-US" dirty="0">
                <a:solidFill>
                  <a:srgbClr val="FF0000"/>
                </a:solidFill>
              </a:rPr>
              <a:t>()?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3682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9449" name="Rectangle 82944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Object Communication</a:t>
            </a:r>
          </a:p>
        </p:txBody>
      </p:sp>
      <p:pic>
        <p:nvPicPr>
          <p:cNvPr id="829445" name="Picture 829444" descr="Empty speech bubbles">
            <a:extLst>
              <a:ext uri="{FF2B5EF4-FFF2-40B4-BE49-F238E27FC236}">
                <a16:creationId xmlns:a16="http://schemas.microsoft.com/office/drawing/2014/main" id="{E1A84D07-FE55-B7F6-8B34-7731FCA315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82" r="23087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2945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2400" dirty="0"/>
              <a:t>How do objects communicate with each other?</a:t>
            </a:r>
          </a:p>
          <a:p>
            <a:pPr marL="342900" indent="-342900"/>
            <a:r>
              <a:rPr lang="en-US" sz="2400" dirty="0"/>
              <a:t>Interaction diagrams describe behavior, but the nature of the communication is implicit.</a:t>
            </a:r>
          </a:p>
          <a:p>
            <a:pPr marL="342900" indent="-342900"/>
            <a:r>
              <a:rPr lang="en-US" sz="2400" dirty="0"/>
              <a:t>For an object to send a message to another, the receiver must be visible – the sender must have some kind of reference to the receiver.</a:t>
            </a:r>
          </a:p>
          <a:p>
            <a:pPr marL="342900" indent="-342900"/>
            <a:r>
              <a:rPr lang="en-US" sz="2400" dirty="0"/>
              <a:t>Visibility is the ability of one object to see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052978" y="6356350"/>
            <a:ext cx="1300821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336BD8E-B5BA-48EA-A715-EF8DA1D1352E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1497" name="Rectangle 83149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Attribute Visibility</a:t>
            </a:r>
          </a:p>
        </p:txBody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 is visible to A if B is an attribute of A</a:t>
            </a:r>
          </a:p>
        </p:txBody>
      </p:sp>
      <p:sp>
        <p:nvSpPr>
          <p:cNvPr id="83149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31492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353647" y="2633472"/>
            <a:ext cx="7481658" cy="3586353"/>
          </a:xfrm>
          <a:prstGeom prst="rect">
            <a:avLst/>
          </a:prstGeom>
          <a:noFill/>
        </p:spPr>
      </p:pic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841151F-FA5B-4E96-B889-B442E74CD46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16C8C-DBF5-D25F-54CA-7D9345E06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In Class Exercise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5E5D4-04CA-94CC-76F1-54EF985E2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Library Borrowing System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BDF816-C9DD-06E2-5A35-5600701BD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9676" y="650494"/>
            <a:ext cx="5324142" cy="532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52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56F3-5C3D-7964-9C74-B18CA45B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11176"/>
            <a:ext cx="10058400" cy="1609344"/>
          </a:xfrm>
        </p:spPr>
        <p:txBody>
          <a:bodyPr>
            <a:noAutofit/>
          </a:bodyPr>
          <a:lstStyle/>
          <a:p>
            <a:pPr algn="just"/>
            <a:r>
              <a:rPr lang="en-US" sz="4000" dirty="0"/>
              <a:t>Readings , Assignments, Project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A3C13-C6C6-1D43-90A5-FDB216772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7"/>
            <a:ext cx="10881360" cy="4600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   </a:t>
            </a:r>
            <a:r>
              <a:rPr lang="en-US" sz="3100" b="1" dirty="0"/>
              <a:t>Read:</a:t>
            </a:r>
          </a:p>
          <a:p>
            <a:pPr lvl="2"/>
            <a:endParaRPr lang="en-US" sz="3100" dirty="0"/>
          </a:p>
          <a:p>
            <a:pPr lvl="2"/>
            <a:r>
              <a:rPr lang="en-US" sz="3100" dirty="0"/>
              <a:t>Chapters 9, 11, 12, 14 of the textbook.</a:t>
            </a:r>
          </a:p>
          <a:p>
            <a:pPr marL="274637" lvl="1" indent="0">
              <a:buNone/>
            </a:pPr>
            <a:endParaRPr lang="en-US" sz="3100" dirty="0"/>
          </a:p>
          <a:p>
            <a:pPr marL="0" lvl="1" indent="0">
              <a:spcBef>
                <a:spcPts val="1200"/>
              </a:spcBef>
              <a:buNone/>
            </a:pPr>
            <a:r>
              <a:rPr lang="en-US" sz="3100" dirty="0"/>
              <a:t>         </a:t>
            </a:r>
            <a:r>
              <a:rPr lang="en-US" sz="3100" b="1" dirty="0"/>
              <a:t>Assignments &amp; Project Tasks:</a:t>
            </a:r>
          </a:p>
          <a:p>
            <a:pPr lvl="2" algn="just"/>
            <a:r>
              <a:rPr lang="en-US" sz="3100" dirty="0"/>
              <a:t>Assignment 2 is due on 4/3. </a:t>
            </a:r>
            <a:r>
              <a:rPr lang="en-US" sz="3100" u="sng" dirty="0"/>
              <a:t>This is an individual Assignment.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E8F83-779A-E8B9-DD19-B6BCF0E14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Closed book with solid fill">
            <a:extLst>
              <a:ext uri="{FF2B5EF4-FFF2-40B4-BE49-F238E27FC236}">
                <a16:creationId xmlns:a16="http://schemas.microsoft.com/office/drawing/2014/main" id="{361AFB0C-1F93-39C9-9BCB-758EFEAAB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277" y="1848539"/>
            <a:ext cx="914400" cy="914400"/>
          </a:xfrm>
          <a:prstGeom prst="rect">
            <a:avLst/>
          </a:prstGeom>
        </p:spPr>
      </p:pic>
      <p:pic>
        <p:nvPicPr>
          <p:cNvPr id="8" name="Graphic 7" descr="Inbox Check with solid fill">
            <a:extLst>
              <a:ext uri="{FF2B5EF4-FFF2-40B4-BE49-F238E27FC236}">
                <a16:creationId xmlns:a16="http://schemas.microsoft.com/office/drawing/2014/main" id="{7E1EAE56-3188-9CC6-4554-392E28EF3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277" y="35531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23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90FD73D1-447F-2389-971D-2D689D69A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3" y="10"/>
            <a:ext cx="12191997" cy="685798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F72E41-D8D7-F589-0125-D336DE2A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598" y="21736"/>
            <a:ext cx="12206598" cy="6879745"/>
            <a:chOff x="-14598" y="21736"/>
            <a:chExt cx="12206598" cy="687974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13EADE-3A56-21CF-6809-E58C7DDCB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4578264" y="-733992"/>
              <a:ext cx="3020876" cy="12206596"/>
            </a:xfrm>
            <a:prstGeom prst="rect">
              <a:avLst/>
            </a:prstGeom>
            <a:gradFill flip="none" rotWithShape="1">
              <a:gsLst>
                <a:gs pos="21000">
                  <a:srgbClr val="000000">
                    <a:alpha val="62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1EA0F4-FEA8-8A8D-25F3-BCCDA3F4F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832304"/>
              <a:ext cx="12192000" cy="3055057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75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558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3842CE-80A1-1110-8DDA-D6F18BE0C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7617204" y="1610686"/>
              <a:ext cx="4574794" cy="5290794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49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C9318B-F00C-0365-EC3A-B46DF3523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4597" y="21736"/>
              <a:ext cx="3585523" cy="6879745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49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9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92A2C8-D25D-5522-FFDD-CF5793AEF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806026" y="1712428"/>
              <a:ext cx="4354310" cy="599555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4000">
                  <a:schemeClr val="accent2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365D34-0718-7406-D03A-0E561285F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93447"/>
            <a:ext cx="10141040" cy="11261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7709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A3347-8576-FA16-4B27-35AF1FDC9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7749-20C1-909A-BE69-465D4AE59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647" y="2291220"/>
            <a:ext cx="11202271" cy="436646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Interaction Diagrams</a:t>
            </a:r>
          </a:p>
          <a:p>
            <a:r>
              <a:rPr lang="en-US" dirty="0"/>
              <a:t>In Class Exercise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0DE7D-4BAE-F41A-DF31-318F363A9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224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4B018-BDC5-EEE8-99DC-7EC648F9E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Interactions Diagrams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2648F6-1B54-B1EB-5600-9F18DD5CC0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440743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2940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65" name="Flowchart: Document 76596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From Use Cases</a:t>
            </a:r>
          </a:p>
        </p:txBody>
      </p:sp>
      <p:pic>
        <p:nvPicPr>
          <p:cNvPr id="7659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07933" y="1544625"/>
            <a:ext cx="7347537" cy="3769725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0C0E1BF-AC19-4E39-AD54-1E1A62203205}" type="slidenum">
              <a:rPr kumimoji="0" lang="en-US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6437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23D36-391D-E091-2EC3-15503759E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505" y="0"/>
            <a:ext cx="5219307" cy="708552"/>
          </a:xfrm>
        </p:spPr>
        <p:txBody>
          <a:bodyPr anchor="b">
            <a:normAutofit/>
          </a:bodyPr>
          <a:lstStyle/>
          <a:p>
            <a:r>
              <a:rPr lang="en-US" sz="3200" dirty="0"/>
              <a:t>Use Case : Process Sale</a:t>
            </a:r>
          </a:p>
        </p:txBody>
      </p:sp>
      <p:pic>
        <p:nvPicPr>
          <p:cNvPr id="5" name="Picture 4" descr="Shopping cart">
            <a:extLst>
              <a:ext uri="{FF2B5EF4-FFF2-40B4-BE49-F238E27FC236}">
                <a16:creationId xmlns:a16="http://schemas.microsoft.com/office/drawing/2014/main" id="{6AF36379-697A-78A1-6236-BAA8FEF6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1935" b="1"/>
          <a:stretch/>
        </p:blipFill>
        <p:spPr>
          <a:xfrm>
            <a:off x="40585" y="2094632"/>
            <a:ext cx="2897380" cy="3142703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3F1B146-4BA1-4D94-1BEF-9AC66FDC6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1867" y="708552"/>
            <a:ext cx="8805334" cy="6301848"/>
          </a:xfrm>
        </p:spPr>
        <p:txBody>
          <a:bodyPr anchor="t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b="1" dirty="0"/>
              <a:t>Cashier</a:t>
            </a:r>
            <a:r>
              <a:rPr lang="en-US" sz="2400" dirty="0"/>
              <a:t> selects </a:t>
            </a:r>
            <a:r>
              <a:rPr lang="en-US" sz="2400" b="1" dirty="0" err="1"/>
              <a:t>MakeNewSale</a:t>
            </a:r>
            <a:r>
              <a:rPr lang="en-US" sz="2400" dirty="0"/>
              <a:t> to begin a new sale.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System</a:t>
            </a:r>
            <a:r>
              <a:rPr lang="en-US" sz="2400" dirty="0"/>
              <a:t> initializes a new, empty sale.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Cashier</a:t>
            </a:r>
            <a:r>
              <a:rPr lang="en-US" sz="2400" dirty="0"/>
              <a:t> repeatedly invokes </a:t>
            </a:r>
            <a:r>
              <a:rPr lang="en-US" sz="2400" b="1" dirty="0" err="1"/>
              <a:t>EnterItem</a:t>
            </a:r>
            <a:r>
              <a:rPr lang="en-US" sz="2400" b="1" dirty="0"/>
              <a:t> </a:t>
            </a:r>
            <a:r>
              <a:rPr lang="en-US" sz="2400" dirty="0"/>
              <a:t>for each product being purchased: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System</a:t>
            </a:r>
            <a:r>
              <a:rPr lang="en-US" dirty="0"/>
              <a:t> looks up the product specification (price, description, etc.).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System</a:t>
            </a:r>
            <a:r>
              <a:rPr lang="en-US" dirty="0"/>
              <a:t> creates a line item for the product in the current sale.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When there are no more items, </a:t>
            </a:r>
            <a:r>
              <a:rPr lang="en-US" sz="2400" b="1" dirty="0"/>
              <a:t>Cashier</a:t>
            </a:r>
            <a:r>
              <a:rPr lang="en-US" sz="2400" dirty="0"/>
              <a:t>  invokes </a:t>
            </a:r>
            <a:r>
              <a:rPr lang="en-US" sz="2400" b="1" dirty="0" err="1"/>
              <a:t>EndSale</a:t>
            </a:r>
            <a:r>
              <a:rPr lang="en-US" sz="24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System</a:t>
            </a:r>
            <a:r>
              <a:rPr lang="en-US" dirty="0"/>
              <a:t> calculates the total price and displays it.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Cashier</a:t>
            </a:r>
            <a:r>
              <a:rPr lang="en-US" sz="2400" dirty="0"/>
              <a:t> invokes </a:t>
            </a:r>
            <a:r>
              <a:rPr lang="en-US" sz="2400" b="1" dirty="0" err="1"/>
              <a:t>MakePayment</a:t>
            </a:r>
            <a:r>
              <a:rPr lang="en-US" sz="24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System</a:t>
            </a:r>
            <a:r>
              <a:rPr lang="en-US" dirty="0"/>
              <a:t> processes the payment (e.g., cash or electronic).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System</a:t>
            </a:r>
            <a:r>
              <a:rPr lang="en-US" dirty="0"/>
              <a:t> records the payment and completes the sale.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System</a:t>
            </a:r>
            <a:r>
              <a:rPr lang="en-US" dirty="0"/>
              <a:t> prints or displays a receipt for the </a:t>
            </a:r>
            <a:r>
              <a:rPr lang="en-US" b="1" dirty="0"/>
              <a:t>Cashier</a:t>
            </a:r>
            <a:r>
              <a:rPr lang="en-US" dirty="0"/>
              <a:t> and </a:t>
            </a:r>
            <a:r>
              <a:rPr lang="en-US" b="1" dirty="0"/>
              <a:t>Customer</a:t>
            </a:r>
            <a:r>
              <a:rPr lang="en-US" dirty="0"/>
              <a:t>.</a:t>
            </a:r>
          </a:p>
          <a:p>
            <a:endParaRPr lang="en-US" sz="7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C73AF9-0D33-5C66-5D79-0D0129904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96FD6F-5EE9-36C7-C200-3111EF6D0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2A39BB2-02C1-8A8B-8021-68446E047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977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8441" name="Rectangle 82844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421" name="Rectangle 5"/>
          <p:cNvSpPr>
            <a:spLocks noChangeArrowheads="1"/>
          </p:cNvSpPr>
          <p:nvPr/>
        </p:nvSpPr>
        <p:spPr bwMode="auto"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SSD Example for use case : Process Sale</a:t>
            </a:r>
          </a:p>
        </p:txBody>
      </p:sp>
      <p:sp>
        <p:nvSpPr>
          <p:cNvPr id="828443" name="Rectangle 82844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E65829-011D-0EBD-9744-CACB56A99935}"/>
              </a:ext>
            </a:extLst>
          </p:cNvPr>
          <p:cNvSpPr txBox="1"/>
          <p:nvPr/>
        </p:nvSpPr>
        <p:spPr>
          <a:xfrm>
            <a:off x="221551" y="2031101"/>
            <a:ext cx="5165009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SSD’s are an almost direct translation of the UC scenario(s).</a:t>
            </a:r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Each use case can be visually represented with one system sequence diagram.</a:t>
            </a:r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The system sequence diagram shall focus on visually presenting the main success scenario of the use case.</a:t>
            </a:r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828445" name="Rectangle 82844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447" name="Rectangle 82844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449" name="Rectangle 82844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8419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987738" y="1360869"/>
            <a:ext cx="5628018" cy="39033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4EED831-2B35-429C-962D-5D046F2CC130}" type="slidenum">
              <a:rPr kumimoji="0" lang="en-US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pPr marR="0" lvl="0" indent="0" algn="r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FBE33-633C-DCE4-463A-202445536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Domain Model is by RE based on all Use Cases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1C97506-756E-C972-37EE-227975771C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58578" y="1737360"/>
            <a:ext cx="6889565" cy="4535424"/>
            <a:chOff x="863" y="962"/>
            <a:chExt cx="3697" cy="331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720670F7-5797-8495-D30B-2AC7B75E676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63" y="962"/>
              <a:ext cx="3697" cy="3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A67905-F8FA-DE70-7BBB-6E29578402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" y="3014"/>
              <a:ext cx="521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AAF07B8-30F0-39B8-94FF-8DA53FB97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" y="3055"/>
              <a:ext cx="26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register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58123C-4AB1-3260-C796-CF85677C7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" y="3191"/>
              <a:ext cx="521" cy="363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5177BB-4521-CD1E-CBBA-3865A6F34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2268"/>
              <a:ext cx="609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46A6E8-21BB-8BE9-92EE-AB54FB691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0" y="2309"/>
              <a:ext cx="15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Item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B19EBB-6B35-47DE-ADDF-DE6DCD20D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2445"/>
              <a:ext cx="609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611FACC-AB90-10A6-8C4B-15CA70EA4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" y="2222"/>
              <a:ext cx="521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96E249-ECCC-1D2D-4F00-11CED89DE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0" y="2263"/>
              <a:ext cx="192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Store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053282-5A7F-3C5C-1DC5-6856E0F38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" y="2399"/>
              <a:ext cx="521" cy="26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572C4D-3C6B-46BE-9F28-CA3BE6990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9" y="2439"/>
              <a:ext cx="286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address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E28DB24-A79B-D6A9-D2BC-2A6C05D7B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9" y="2534"/>
              <a:ext cx="20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name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5B89E7D-D776-7A00-8AB6-AB7CC50BF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" y="3014"/>
              <a:ext cx="521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D7759C-0070-8967-5514-D16ABBB54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0" y="3055"/>
              <a:ext cx="16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Sale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CBE1354-F097-CB1E-CAC3-8BB4717C5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" y="3191"/>
              <a:ext cx="521" cy="363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819031-2847-434D-9693-E6A6B1CFE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3231"/>
              <a:ext cx="156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date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05FD80-5A07-34BA-3675-07566C675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3420"/>
              <a:ext cx="152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time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A13DA31-8149-5D9D-F67E-959A5BDCD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" y="3908"/>
              <a:ext cx="521" cy="17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89619DC-CDD6-6A7C-3EB8-488990B70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" y="3950"/>
              <a:ext cx="31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Payment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43D0BAB-FA76-5367-9BF7-EB50C5F73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" y="4086"/>
              <a:ext cx="521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B70EC30-31B2-33DF-DD9E-7DC0CD1E2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" y="4127"/>
              <a:ext cx="26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amount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385508D-B172-9DDE-B7B9-0460DE50E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" y="2134"/>
              <a:ext cx="521" cy="26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9586504-044F-3FB2-CCC0-8F7314151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" y="2173"/>
              <a:ext cx="20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Sales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CBCA06C-0585-73CD-2C33-637C02118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6" y="2268"/>
              <a:ext cx="30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LineItem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E67344A-44BE-A031-F197-C61FA14A9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" y="2401"/>
              <a:ext cx="521" cy="17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40FC486-9188-17C0-AA34-8DAD5380C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443"/>
              <a:ext cx="28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quantity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7F20A28-E954-D16A-AB4B-F2D61DB28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" y="3908"/>
              <a:ext cx="520" cy="17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F10F652-4554-1AAC-C0B3-7EACC181C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" y="3950"/>
              <a:ext cx="27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Cashier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960D2F1-E2F5-2DA8-FB97-6AD3A9EBC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" y="4086"/>
              <a:ext cx="520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B4BA7DD-9496-276F-4022-6202246C4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3908"/>
              <a:ext cx="521" cy="17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19AA75-C262-4B63-4AF3-5F1F7758B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3950"/>
              <a:ext cx="34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Customer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FB68569-D74C-CA30-E954-EEE64006F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4086"/>
              <a:ext cx="521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31440E3-B36B-8464-1AAA-C217F31DD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6" y="3107"/>
              <a:ext cx="520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45373E9-F59D-867D-9187-63AA5FA68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1" y="3148"/>
              <a:ext cx="31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Manager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DE14DDA-3585-D8FD-2210-E1B9EADA7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6" y="3284"/>
              <a:ext cx="520" cy="17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A3FC904-D6F9-7B98-2733-E237FBAAF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" y="1468"/>
              <a:ext cx="521" cy="268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0D752F0-AC95-2E95-B53B-AD40A9516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7" y="1507"/>
              <a:ext cx="27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Product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F2991B-AE03-82B2-4870-0500EE87B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9" y="1601"/>
              <a:ext cx="27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Catalog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9738B36-650A-F997-EC12-6D714DFAF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" y="1736"/>
              <a:ext cx="521" cy="17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E0D3576-5263-5B06-AF01-F7CE96F1C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" y="1376"/>
              <a:ext cx="615" cy="267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03AD5AA-93C2-AAEC-5DC2-2D0FC2A6E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0" y="1415"/>
              <a:ext cx="27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Product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AB6593D-2921-6841-F973-448AFD627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2" y="1509"/>
              <a:ext cx="455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Specification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C5AAE86-8CD1-A22A-39D1-BD2CFC563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" y="1643"/>
              <a:ext cx="615" cy="363"/>
            </a:xfrm>
            <a:prstGeom prst="rect">
              <a:avLst/>
            </a:prstGeom>
            <a:solidFill>
              <a:srgbClr val="FFFFFF"/>
            </a:solidFill>
            <a:ln w="2">
              <a:solidFill>
                <a:srgbClr val="33669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ED10B6D-F98F-C295-4A17-1556BA090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6" y="1683"/>
              <a:ext cx="38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description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A3FE746-63FE-B747-C4CA-26365EE68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6" y="1777"/>
              <a:ext cx="175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price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CF009DF-CEF5-8F66-2DA7-71551E2BC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6" y="1872"/>
              <a:ext cx="17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UPC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51" name="Line 50">
              <a:extLst>
                <a:ext uri="{FF2B5EF4-FFF2-40B4-BE49-F238E27FC236}">
                  <a16:creationId xmlns:a16="http://schemas.microsoft.com/office/drawing/2014/main" id="{E17A34C4-1E74-8F01-4449-1A849B79B7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74" y="2445"/>
              <a:ext cx="629" cy="1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0A3359D-BCE1-52C3-C0EE-6C6A5E21E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" y="2358"/>
              <a:ext cx="24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Stocks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304F60A-0A17-AC50-AD13-998658C98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6" y="2451"/>
              <a:ext cx="5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52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54" name="Line 53">
              <a:extLst>
                <a:ext uri="{FF2B5EF4-FFF2-40B4-BE49-F238E27FC236}">
                  <a16:creationId xmlns:a16="http://schemas.microsoft.com/office/drawing/2014/main" id="{993E34AC-7979-878F-941D-2D6E386342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4" y="2667"/>
              <a:ext cx="1" cy="347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566EEB-7F65-E876-8049-DEAC044EA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2752"/>
              <a:ext cx="273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Houses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38546CD-7ED0-3351-1817-1E1228699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1" y="2884"/>
              <a:ext cx="8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1..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FF9C658-CDE6-B125-86DC-D1B565E6F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9" y="2868"/>
              <a:ext cx="37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25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58" name="Line 57">
              <a:extLst>
                <a:ext uri="{FF2B5EF4-FFF2-40B4-BE49-F238E27FC236}">
                  <a16:creationId xmlns:a16="http://schemas.microsoft.com/office/drawing/2014/main" id="{B47C09A0-1D92-94F8-8DBC-1654B30117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4" y="1913"/>
              <a:ext cx="1" cy="309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5BFD4CF-30DA-30B0-7192-68ABDAC44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4" y="2010"/>
              <a:ext cx="300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Used-by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1931C67-503B-CAD4-708D-F67594491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095"/>
              <a:ext cx="5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52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1" name="Line 60">
              <a:extLst>
                <a:ext uri="{FF2B5EF4-FFF2-40B4-BE49-F238E27FC236}">
                  <a16:creationId xmlns:a16="http://schemas.microsoft.com/office/drawing/2014/main" id="{76CEBC2F-2BE1-2418-CF6D-CCFD27A961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74" y="1690"/>
              <a:ext cx="626" cy="1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20D14F4-DDBD-8389-EA60-288146473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1" y="1604"/>
              <a:ext cx="31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Contains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5CD2F30-067F-3B50-AFC6-A6F363ACB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8" y="1728"/>
              <a:ext cx="8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1..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AB930A7-6F32-4AA9-7AC1-BF5075DEC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7" y="1712"/>
              <a:ext cx="37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25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5" name="Line 64">
              <a:extLst>
                <a:ext uri="{FF2B5EF4-FFF2-40B4-BE49-F238E27FC236}">
                  <a16:creationId xmlns:a16="http://schemas.microsoft.com/office/drawing/2014/main" id="{E367542F-6E61-2B5F-956D-2AE72FC0DE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7" y="2006"/>
              <a:ext cx="1" cy="262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C4E2126-24BB-CC2A-554A-C8FB22C8A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4" y="2050"/>
              <a:ext cx="35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Describes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49BF7EA-CFC3-C15E-FA16-55FA8906B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3" y="2140"/>
              <a:ext cx="5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52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8" name="Line 67">
              <a:extLst>
                <a:ext uri="{FF2B5EF4-FFF2-40B4-BE49-F238E27FC236}">
                  <a16:creationId xmlns:a16="http://schemas.microsoft.com/office/drawing/2014/main" id="{EB505EC3-263D-B378-E8D3-33BE450489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40" y="3419"/>
              <a:ext cx="713" cy="1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74E8295-B08A-1AE5-ED77-2353449F0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8" y="3333"/>
              <a:ext cx="446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Captured-on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0" name="Line 69">
              <a:extLst>
                <a:ext uri="{FF2B5EF4-FFF2-40B4-BE49-F238E27FC236}">
                  <a16:creationId xmlns:a16="http://schemas.microsoft.com/office/drawing/2014/main" id="{B4415FCE-C832-ADDB-F3F4-72462C28B6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9" y="2579"/>
              <a:ext cx="1" cy="435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1C8F45D-1CBD-D20D-02BD-142B1AB1A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9" y="2756"/>
              <a:ext cx="455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Contained-in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4EF5B2-6619-8372-FC5F-FC20066F2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6" y="2620"/>
              <a:ext cx="8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1..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335CF09-4A76-CB03-B36E-6D2793202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2604"/>
              <a:ext cx="37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25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5260EDC8-A0FC-66E9-D523-40FCDCD52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" y="1293"/>
              <a:ext cx="2321" cy="841"/>
            </a:xfrm>
            <a:custGeom>
              <a:avLst/>
              <a:gdLst/>
              <a:ahLst/>
              <a:cxnLst>
                <a:cxn ang="0">
                  <a:pos x="2321" y="83"/>
                </a:cxn>
                <a:cxn ang="0">
                  <a:pos x="2321" y="0"/>
                </a:cxn>
                <a:cxn ang="0">
                  <a:pos x="0" y="0"/>
                </a:cxn>
                <a:cxn ang="0">
                  <a:pos x="0" y="841"/>
                </a:cxn>
              </a:cxnLst>
              <a:rect l="0" t="0" r="r" b="b"/>
              <a:pathLst>
                <a:path w="2321" h="841">
                  <a:moveTo>
                    <a:pt x="2321" y="83"/>
                  </a:moveTo>
                  <a:lnTo>
                    <a:pt x="2321" y="0"/>
                  </a:lnTo>
                  <a:lnTo>
                    <a:pt x="0" y="0"/>
                  </a:lnTo>
                  <a:lnTo>
                    <a:pt x="0" y="841"/>
                  </a:lnTo>
                </a:path>
              </a:pathLst>
            </a:cu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3E4D4AC-304F-6EEF-356F-1C35A0189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" y="1205"/>
              <a:ext cx="475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Described-by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EB294B4-09C5-AB62-6188-A0982FFA6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2008"/>
              <a:ext cx="5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52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AB8A13F1-9F52-C7F3-23F7-4215D722F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" y="1071"/>
              <a:ext cx="3016" cy="1374"/>
            </a:xfrm>
            <a:custGeom>
              <a:avLst/>
              <a:gdLst/>
              <a:ahLst/>
              <a:cxnLst>
                <a:cxn ang="0">
                  <a:pos x="0" y="1063"/>
                </a:cxn>
                <a:cxn ang="0">
                  <a:pos x="0" y="0"/>
                </a:cxn>
                <a:cxn ang="0">
                  <a:pos x="3016" y="0"/>
                </a:cxn>
                <a:cxn ang="0">
                  <a:pos x="3016" y="1374"/>
                </a:cxn>
                <a:cxn ang="0">
                  <a:pos x="2839" y="1374"/>
                </a:cxn>
              </a:cxnLst>
              <a:rect l="0" t="0" r="r" b="b"/>
              <a:pathLst>
                <a:path w="3016" h="1374">
                  <a:moveTo>
                    <a:pt x="0" y="1063"/>
                  </a:moveTo>
                  <a:lnTo>
                    <a:pt x="0" y="0"/>
                  </a:lnTo>
                  <a:lnTo>
                    <a:pt x="3016" y="0"/>
                  </a:lnTo>
                  <a:lnTo>
                    <a:pt x="3016" y="1374"/>
                  </a:lnTo>
                  <a:lnTo>
                    <a:pt x="2839" y="1374"/>
                  </a:lnTo>
                </a:path>
              </a:pathLst>
            </a:cu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D635C30-00D5-5470-1F58-D7455726E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2" y="984"/>
              <a:ext cx="568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Records-sale-of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21B5BD7-02C1-B551-8526-6604CD8E8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" y="1998"/>
              <a:ext cx="133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0..1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0" name="Line 79">
              <a:extLst>
                <a:ext uri="{FF2B5EF4-FFF2-40B4-BE49-F238E27FC236}">
                  <a16:creationId xmlns:a16="http://schemas.microsoft.com/office/drawing/2014/main" id="{921247D1-1737-B7E8-FFEE-6536BD7BEF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74" y="3284"/>
              <a:ext cx="632" cy="1"/>
            </a:xfrm>
            <a:prstGeom prst="line">
              <a:avLst/>
            </a:pr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D9C1FF6-34CF-1461-B3CA-769D8A13D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8" y="3197"/>
              <a:ext cx="37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Started-by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EB549BE9-71F6-A1C2-7F11-EBC080A1C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" y="3554"/>
              <a:ext cx="336" cy="354"/>
            </a:xfrm>
            <a:custGeom>
              <a:avLst/>
              <a:gdLst/>
              <a:ahLst/>
              <a:cxnLst>
                <a:cxn ang="0">
                  <a:pos x="0" y="354"/>
                </a:cxn>
                <a:cxn ang="0">
                  <a:pos x="0" y="177"/>
                </a:cxn>
                <a:cxn ang="0">
                  <a:pos x="336" y="177"/>
                </a:cxn>
                <a:cxn ang="0">
                  <a:pos x="336" y="0"/>
                </a:cxn>
              </a:cxnLst>
              <a:rect l="0" t="0" r="r" b="b"/>
              <a:pathLst>
                <a:path w="336" h="354">
                  <a:moveTo>
                    <a:pt x="0" y="354"/>
                  </a:moveTo>
                  <a:lnTo>
                    <a:pt x="0" y="177"/>
                  </a:lnTo>
                  <a:lnTo>
                    <a:pt x="336" y="177"/>
                  </a:lnTo>
                  <a:lnTo>
                    <a:pt x="336" y="0"/>
                  </a:lnTo>
                </a:path>
              </a:pathLst>
            </a:cu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7CD8EA5-B8A1-3D14-7ED0-9450AFBDF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" y="3646"/>
              <a:ext cx="273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Paid-by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70EEB72-D308-DCD8-37A3-5516B5046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" y="3554"/>
              <a:ext cx="348" cy="354"/>
            </a:xfrm>
            <a:custGeom>
              <a:avLst/>
              <a:gdLst/>
              <a:ahLst/>
              <a:cxnLst>
                <a:cxn ang="0">
                  <a:pos x="348" y="354"/>
                </a:cxn>
                <a:cxn ang="0">
                  <a:pos x="348" y="177"/>
                </a:cxn>
                <a:cxn ang="0">
                  <a:pos x="0" y="177"/>
                </a:cxn>
                <a:cxn ang="0">
                  <a:pos x="0" y="0"/>
                </a:cxn>
              </a:cxnLst>
              <a:rect l="0" t="0" r="r" b="b"/>
              <a:pathLst>
                <a:path w="348" h="354">
                  <a:moveTo>
                    <a:pt x="348" y="354"/>
                  </a:moveTo>
                  <a:lnTo>
                    <a:pt x="348" y="177"/>
                  </a:lnTo>
                  <a:lnTo>
                    <a:pt x="0" y="177"/>
                  </a:lnTo>
                  <a:lnTo>
                    <a:pt x="0" y="0"/>
                  </a:lnTo>
                </a:path>
              </a:pathLst>
            </a:cu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DD18847-592E-D6BA-E92F-96196B554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3629"/>
              <a:ext cx="393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Initiated-by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025F850E-4F52-6352-18DE-317289E7F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0" y="2556"/>
              <a:ext cx="713" cy="594"/>
            </a:xfrm>
            <a:custGeom>
              <a:avLst/>
              <a:gdLst/>
              <a:ahLst/>
              <a:cxnLst>
                <a:cxn ang="0">
                  <a:pos x="0" y="594"/>
                </a:cxn>
                <a:cxn ang="0">
                  <a:pos x="357" y="594"/>
                </a:cxn>
                <a:cxn ang="0">
                  <a:pos x="357" y="0"/>
                </a:cxn>
                <a:cxn ang="0">
                  <a:pos x="713" y="0"/>
                </a:cxn>
              </a:cxnLst>
              <a:rect l="0" t="0" r="r" b="b"/>
              <a:pathLst>
                <a:path w="713" h="594">
                  <a:moveTo>
                    <a:pt x="0" y="594"/>
                  </a:moveTo>
                  <a:lnTo>
                    <a:pt x="357" y="594"/>
                  </a:lnTo>
                  <a:lnTo>
                    <a:pt x="357" y="0"/>
                  </a:lnTo>
                  <a:lnTo>
                    <a:pt x="713" y="0"/>
                  </a:lnTo>
                </a:path>
              </a:pathLst>
            </a:cu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9DF0D5F-A2B1-5D5E-9073-07071B604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" y="2706"/>
              <a:ext cx="20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Logs-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E83D374-A4BD-9305-4B77-9277BE561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4" y="2801"/>
              <a:ext cx="37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completed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F477178-3D18-5EB5-5224-E31768495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5" y="2895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6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FE0EC98-F7A1-462F-EFFB-553A25164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3000"/>
              <a:ext cx="5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52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*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E3667AAF-C1ED-3D47-8C72-122800165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4" y="3554"/>
              <a:ext cx="808" cy="3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7"/>
                </a:cxn>
                <a:cxn ang="0">
                  <a:pos x="808" y="177"/>
                </a:cxn>
                <a:cxn ang="0">
                  <a:pos x="808" y="354"/>
                </a:cxn>
              </a:cxnLst>
              <a:rect l="0" t="0" r="r" b="b"/>
              <a:pathLst>
                <a:path w="808" h="354">
                  <a:moveTo>
                    <a:pt x="0" y="0"/>
                  </a:moveTo>
                  <a:lnTo>
                    <a:pt x="0" y="177"/>
                  </a:lnTo>
                  <a:lnTo>
                    <a:pt x="808" y="177"/>
                  </a:lnTo>
                  <a:lnTo>
                    <a:pt x="808" y="354"/>
                  </a:lnTo>
                </a:path>
              </a:pathLst>
            </a:custGeom>
            <a:noFill/>
            <a:ln w="2">
              <a:solidFill>
                <a:srgbClr val="33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5BA667D-7C0D-64B7-5A9A-7A236CAED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6" y="3645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3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DF2B876-3B00-BFD2-A2A6-E55FEC556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" y="3645"/>
              <a:ext cx="653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Records-sales-on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0FF6BFA-C290-5AA6-402F-CFB990AF1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4" y="1699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8A20B60-6347-B869-BEDC-503008F92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" y="2453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72FAF62-8AE2-2D19-7C6C-2AD357D59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5" y="2709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2D49F9D-EB16-BFE2-57F1-67234C9F4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4" y="2453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0E2B50F-8335-4A46-74B0-272457C86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9" y="1246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8183378-7160-7FD2-A2F6-88E9E62B7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5" y="2442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A64B7A2-210D-3700-E493-220998BEA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1" y="3281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DD216DF-C6E1-067C-21CF-7DDAAC660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4" y="3304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3BBA5D0-33D1-ACE6-77AC-38026099A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" y="3772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8859938-010B-E599-BA1B-523F0315A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" y="3595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14C3589-64F9-395F-543E-BC2F29577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6" y="3772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D120E7C-CDEA-A42E-207D-0575AA719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3551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B3814C2-AF8F-32D6-AC43-95A3FB427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" y="3772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6B90A47-A214-83F1-CCFF-B7C85E02D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3595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81951AC-8EC4-4828-F547-4A5ECE11E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1" y="2886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9" name="Rectangle 109">
              <a:extLst>
                <a:ext uri="{FF2B5EF4-FFF2-40B4-BE49-F238E27FC236}">
                  <a16:creationId xmlns:a16="http://schemas.microsoft.com/office/drawing/2014/main" id="{6E262ED8-AEF2-842B-7B4E-28BAA3769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" y="3439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" name="Rectangle 110">
              <a:extLst>
                <a:ext uri="{FF2B5EF4-FFF2-40B4-BE49-F238E27FC236}">
                  <a16:creationId xmlns:a16="http://schemas.microsoft.com/office/drawing/2014/main" id="{225B7087-1514-2A08-040B-9693C21E8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" y="1911"/>
              <a:ext cx="44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7807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7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4" b="0" i="0" u="none" strike="noStrike" kern="1200" cap="none" spc="0" normalizeH="0" baseline="0" noProof="0">
                  <a:ln>
                    <a:noFill/>
                  </a:ln>
                  <a:solidFill>
                    <a:srgbClr val="1D588A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15E1550-21C2-1ED1-EEE7-4F78048CA77A}"/>
              </a:ext>
            </a:extLst>
          </p:cNvPr>
          <p:cNvCxnSpPr>
            <a:endCxn id="26" idx="1"/>
          </p:cNvCxnSpPr>
          <p:nvPr/>
        </p:nvCxnSpPr>
        <p:spPr>
          <a:xfrm flipV="1">
            <a:off x="2968052" y="3526180"/>
            <a:ext cx="1440307" cy="663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DCEDEEAD-9B79-8A99-C52E-721C0C2FF444}"/>
              </a:ext>
            </a:extLst>
          </p:cNvPr>
          <p:cNvSpPr txBox="1"/>
          <p:nvPr/>
        </p:nvSpPr>
        <p:spPr>
          <a:xfrm>
            <a:off x="2146314" y="4101944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Concepts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B3E6DAF-36A0-49D3-2E1A-9A3B5EB24809}"/>
              </a:ext>
            </a:extLst>
          </p:cNvPr>
          <p:cNvCxnSpPr/>
          <p:nvPr/>
        </p:nvCxnSpPr>
        <p:spPr>
          <a:xfrm flipV="1">
            <a:off x="3120452" y="4982722"/>
            <a:ext cx="1440307" cy="663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13090A36-7139-6F23-13D4-D3F33C6CC377}"/>
              </a:ext>
            </a:extLst>
          </p:cNvPr>
          <p:cNvSpPr txBox="1"/>
          <p:nvPr/>
        </p:nvSpPr>
        <p:spPr>
          <a:xfrm>
            <a:off x="1983992" y="5462242"/>
            <a:ext cx="1118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Attributes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D147621-074B-CE79-C4F3-1FC437F5454A}"/>
              </a:ext>
            </a:extLst>
          </p:cNvPr>
          <p:cNvCxnSpPr/>
          <p:nvPr/>
        </p:nvCxnSpPr>
        <p:spPr>
          <a:xfrm flipV="1">
            <a:off x="3210314" y="2702171"/>
            <a:ext cx="1440307" cy="663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75A8DFBB-8EFC-96FB-BDCF-B26F10CA3F24}"/>
              </a:ext>
            </a:extLst>
          </p:cNvPr>
          <p:cNvSpPr txBox="1"/>
          <p:nvPr/>
        </p:nvSpPr>
        <p:spPr>
          <a:xfrm>
            <a:off x="1967378" y="3187855"/>
            <a:ext cx="125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Association</a:t>
            </a:r>
          </a:p>
        </p:txBody>
      </p:sp>
      <p:sp>
        <p:nvSpPr>
          <p:cNvPr id="125" name="Slide Number Placeholder 124">
            <a:extLst>
              <a:ext uri="{FF2B5EF4-FFF2-40B4-BE49-F238E27FC236}">
                <a16:creationId xmlns:a16="http://schemas.microsoft.com/office/drawing/2014/main" id="{203A8ABC-1632-58C0-8347-96F4A8220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F6DEEC-D04A-4FF0-9A08-7D39859C24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2FBBA79-9929-E019-6F0F-2C5F6CC7AA70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163504" y="5646594"/>
            <a:ext cx="505024" cy="493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3396C1A6-67C9-66D3-A1AC-0ECD6FBE796A}"/>
              </a:ext>
            </a:extLst>
          </p:cNvPr>
          <p:cNvCxnSpPr>
            <a:cxnSpLocks/>
          </p:cNvCxnSpPr>
          <p:nvPr/>
        </p:nvCxnSpPr>
        <p:spPr>
          <a:xfrm>
            <a:off x="2946381" y="4181123"/>
            <a:ext cx="1419116" cy="379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455B3F6-80E7-D837-969F-3263F87155DE}"/>
              </a:ext>
            </a:extLst>
          </p:cNvPr>
          <p:cNvCxnSpPr>
            <a:cxnSpLocks/>
          </p:cNvCxnSpPr>
          <p:nvPr/>
        </p:nvCxnSpPr>
        <p:spPr>
          <a:xfrm flipV="1">
            <a:off x="3180387" y="2985629"/>
            <a:ext cx="1902580" cy="402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65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0" grpId="0"/>
      <p:bldP spid="1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4173" name="Rectangle 774172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3100"/>
              <a:t>Operation Contract Example : for enterItem()</a:t>
            </a:r>
          </a:p>
        </p:txBody>
      </p:sp>
      <p:sp>
        <p:nvSpPr>
          <p:cNvPr id="774174" name="Rectangle 77417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32E58-8148-3512-094F-BF09C1BC62B7}"/>
              </a:ext>
            </a:extLst>
          </p:cNvPr>
          <p:cNvSpPr txBox="1"/>
          <p:nvPr/>
        </p:nvSpPr>
        <p:spPr>
          <a:xfrm>
            <a:off x="67427" y="2031101"/>
            <a:ext cx="5654301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Operation Contracts are written for important system operations.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Each Operation Contract can be translated visually into one interaction diagram.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For example, in the next slide, we will show the interaction diagram that represents the operation </a:t>
            </a:r>
            <a:r>
              <a:rPr lang="en-US" sz="2200" dirty="0" err="1"/>
              <a:t>enterItem</a:t>
            </a:r>
            <a:r>
              <a:rPr lang="en-US" sz="2200" dirty="0"/>
              <a:t>()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74161" name="Rectangle 774160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4163" name="Rectangle 77416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4165" name="Rectangle 77416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4147" name="Picture 3" descr="contract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2679" r="11434"/>
          <a:stretch/>
        </p:blipFill>
        <p:spPr>
          <a:xfrm>
            <a:off x="5987738" y="650494"/>
            <a:ext cx="5628018" cy="5324142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B4DA01F8-02BC-447E-BCC7-96AFC80205E3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3376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672C2FB-BDE4-453D-B736-F2F905298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3467" y="832679"/>
            <a:ext cx="10905066" cy="5192641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53D5C-23EC-4695-8F34-F54732ACE5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4C8290B-349C-469A-A3A9-47E61E8F9E2E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120833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02 My SCR template">
  <a:themeElements>
    <a:clrScheme name="">
      <a:dk1>
        <a:srgbClr val="336699"/>
      </a:dk1>
      <a:lt1>
        <a:srgbClr val="FFFFFF"/>
      </a:lt1>
      <a:dk2>
        <a:srgbClr val="999999"/>
      </a:dk2>
      <a:lt2>
        <a:srgbClr val="990000"/>
      </a:lt2>
      <a:accent1>
        <a:srgbClr val="FFCC00"/>
      </a:accent1>
      <a:accent2>
        <a:srgbClr val="FF9900"/>
      </a:accent2>
      <a:accent3>
        <a:srgbClr val="FFFFFF"/>
      </a:accent3>
      <a:accent4>
        <a:srgbClr val="2A5682"/>
      </a:accent4>
      <a:accent5>
        <a:srgbClr val="FFE2AA"/>
      </a:accent5>
      <a:accent6>
        <a:srgbClr val="E78A00"/>
      </a:accent6>
      <a:hlink>
        <a:srgbClr val="99CC66"/>
      </a:hlink>
      <a:folHlink>
        <a:srgbClr val="336699"/>
      </a:folHlink>
    </a:clrScheme>
    <a:fontScheme name="2002 My SCR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171D63"/>
          </a:solidFill>
          <a:prstDash val="solid"/>
          <a:round/>
          <a:headEnd type="none" w="med" len="med"/>
          <a:tailEnd type="none" w="med" len="med"/>
        </a:ln>
        <a:effectLst>
          <a:outerShdw dist="71842" dir="2700000" algn="ctr" rotWithShape="0">
            <a:srgbClr val="171D63"/>
          </a:outerShdw>
        </a:effec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ts val="24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002B5D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171D63"/>
          </a:solidFill>
          <a:prstDash val="solid"/>
          <a:round/>
          <a:headEnd type="none" w="med" len="med"/>
          <a:tailEnd type="none" w="med" len="med"/>
        </a:ln>
        <a:effectLst>
          <a:outerShdw dist="71842" dir="2700000" algn="ctr" rotWithShape="0">
            <a:srgbClr val="171D63"/>
          </a:outerShdw>
        </a:effec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ts val="24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002B5D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2002 My SCR template 1">
        <a:dk1>
          <a:srgbClr val="002B5D"/>
        </a:dk1>
        <a:lt1>
          <a:srgbClr val="FFFFFF"/>
        </a:lt1>
        <a:dk2>
          <a:srgbClr val="FF9B06"/>
        </a:dk2>
        <a:lt2>
          <a:srgbClr val="641014"/>
        </a:lt2>
        <a:accent1>
          <a:srgbClr val="ACCF00"/>
        </a:accent1>
        <a:accent2>
          <a:srgbClr val="C8DB57"/>
        </a:accent2>
        <a:accent3>
          <a:srgbClr val="FFFFFF"/>
        </a:accent3>
        <a:accent4>
          <a:srgbClr val="00234E"/>
        </a:accent4>
        <a:accent5>
          <a:srgbClr val="D2E4AA"/>
        </a:accent5>
        <a:accent6>
          <a:srgbClr val="B5C64E"/>
        </a:accent6>
        <a:hlink>
          <a:srgbClr val="D8DE91"/>
        </a:hlink>
        <a:folHlink>
          <a:srgbClr val="E4E8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798</Words>
  <Application>Microsoft Office PowerPoint</Application>
  <PresentationFormat>Widescreen</PresentationFormat>
  <Paragraphs>171</Paragraphs>
  <Slides>15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Arial</vt:lpstr>
      <vt:lpstr>Arial Narrow</vt:lpstr>
      <vt:lpstr>Calibri</vt:lpstr>
      <vt:lpstr>Calibri Light</vt:lpstr>
      <vt:lpstr>Marlett</vt:lpstr>
      <vt:lpstr>Rockwell Extra Bold</vt:lpstr>
      <vt:lpstr>SIEMENS-Firmenmarke</vt:lpstr>
      <vt:lpstr>Times New Roman</vt:lpstr>
      <vt:lpstr>UniversS 55 Roman</vt:lpstr>
      <vt:lpstr>Wingdings</vt:lpstr>
      <vt:lpstr>Office Theme</vt:lpstr>
      <vt:lpstr>2002 My SCR template</vt:lpstr>
      <vt:lpstr>Wood Type</vt:lpstr>
      <vt:lpstr>1_Office Theme</vt:lpstr>
      <vt:lpstr>Software Engineering CS-UH 2012, SPRING 2025 </vt:lpstr>
      <vt:lpstr>Lesson plan</vt:lpstr>
      <vt:lpstr>Interactions Diagrams</vt:lpstr>
      <vt:lpstr>From Use Cases</vt:lpstr>
      <vt:lpstr>Use Case : Process Sale</vt:lpstr>
      <vt:lpstr>PowerPoint Presentation</vt:lpstr>
      <vt:lpstr>Domain Model is by RE based on all Use Cases</vt:lpstr>
      <vt:lpstr>Operation Contract Example : for enterItem()</vt:lpstr>
      <vt:lpstr>PowerPoint Presentation</vt:lpstr>
      <vt:lpstr>More on Interaction Diagrams</vt:lpstr>
      <vt:lpstr>Object Communication</vt:lpstr>
      <vt:lpstr>Attribute Visibility</vt:lpstr>
      <vt:lpstr>In Class Exercise</vt:lpstr>
      <vt:lpstr>Readings , Assignments, Project Tasks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Requirements Engineering for Software and Systems, 3rd Edition</dc:title>
  <dc:creator>Kassab, Mohamad Hassan</dc:creator>
  <cp:lastModifiedBy>Kassab, Mohamad Hassan</cp:lastModifiedBy>
  <cp:revision>67</cp:revision>
  <dcterms:created xsi:type="dcterms:W3CDTF">2022-09-05T18:50:47Z</dcterms:created>
  <dcterms:modified xsi:type="dcterms:W3CDTF">2025-02-19T19:44:10Z</dcterms:modified>
</cp:coreProperties>
</file>